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8"/>
  </p:notesMasterIdLst>
  <p:sldIdLst>
    <p:sldId id="256" r:id="rId2"/>
    <p:sldId id="257" r:id="rId3"/>
    <p:sldId id="262" r:id="rId4"/>
    <p:sldId id="258" r:id="rId5"/>
    <p:sldId id="259" r:id="rId6"/>
    <p:sldId id="260" r:id="rId7"/>
    <p:sldId id="261" r:id="rId8"/>
    <p:sldId id="264" r:id="rId9"/>
    <p:sldId id="270" r:id="rId10"/>
    <p:sldId id="265" r:id="rId11"/>
    <p:sldId id="263" r:id="rId12"/>
    <p:sldId id="272" r:id="rId13"/>
    <p:sldId id="266" r:id="rId14"/>
    <p:sldId id="267" r:id="rId15"/>
    <p:sldId id="268" r:id="rId16"/>
    <p:sldId id="271"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08"/>
    <p:restoredTop sz="94737"/>
  </p:normalViewPr>
  <p:slideViewPr>
    <p:cSldViewPr snapToGrid="0" snapToObjects="1">
      <p:cViewPr varScale="1">
        <p:scale>
          <a:sx n="46" d="100"/>
          <a:sy n="46" d="100"/>
        </p:scale>
        <p:origin x="66"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21T10:03:11.775"/>
    </inkml:context>
    <inkml:brush xml:id="br0">
      <inkml:brushProperty name="width" value="0.15875" units="cm"/>
      <inkml:brushProperty name="height" value="0.15875" units="cm"/>
      <inkml:brushProperty name="color" value="#8FAADC"/>
    </inkml:brush>
  </inkml:definitions>
  <inkml:trace contextRef="#ctx0" brushRef="#br0">0 2686 24575,'23'-17'0,"-4"4"0,10-10 0,-6 5 0,0 0 0,0-4 0,0 4 0,1 0 0,-1-4 0,0 4 0,0 0 0,-5-4 0,3 4 0,-3 0 0,0-4 0,4 9 0,-10-3 0,5-1 0,-7 10 0,1-8 0,0 9 0,-1 0 0,0-3 0,1 3 0,-1-5 0,1 1 0,-1-1 0,0 1 0,1-1 0,0-5 0,-1 4 0,1-4 0,0 5 0,-6-5 0,5 4 0,-4-10 0,5 5 0,0-1 0,0-4 0,0 10 0,0-4 0,-5 6 0,3-1 0,-8 1 0,8-1 0,-8-5 0,4 4 0,-5-10 0,0 4 0,0-5 0,0 0 0,0 0 0,0 0 0,0 0 0,0-1 0,0 7 0,0-5 0,0 4 0,0 1 0,0-5 0,0 10 0,0-10 0,0 10 0,0-4 0,0 0 0,0 4 0,0-10 0,0 10 0,0-10 0,-5 5 0,-1-1 0,-6-4 0,1 5 0,5-6 0,-15-11 0,17 8 0,-17-7 0,15 10 0,-6 0 0,1 5 0,5-4 0,-4 5 0,8-7 0,-8 1 0,9 0 0,-10 0 0,10-7 0,-9 5 0,8-4 0,-7 11 0,7-4 0,-2 10 0,-1-4 0,4 5 0,-9-5 0,9 4 0,-9-4 0,9 0 0,-9-2 0,4 1 0,-1 1 0,-3-1 0,9 1 0,-9-2 0,9-2 0,-4 8 0,5-5 0,0 7 0,0-1 0,0-5 0,0 4 0,0-10 0,0 5 0,0-6 0,0-1 0,0-5 0,0 4 0,0-12 0,0 13 0,0-13 0,5 12 0,2-11 0,5 11 0,0-5 0,0 7 0,-1 6 0,0-10 0,0 8 0,0-3 0,0 6 0,0 0 0,-1 4 0,1-4 0,0-1 0,0 5 0,0-9 0,0 9 0,0-10 0,0 10 0,-1-4 0,1 5 0,-1 1 0,1 4 0,-1-4 0,0 5 0,1-6 0,-1 0 0,1 5 0,5-3 0,-4 7 0,4-8 0,0 9 0,-5-8 0,5 8 0,5-9 0,-2 9 0,3-4 0,-1 5 0,-3 0 0,-1-4 0,5 3 0,-10-4 0,9 5 0,-9 0 0,10 0 0,-5 0 0,0 0 0,5 0 0,-10 0 0,10 0 0,-11 0 0,11 0 0,-10 0 0,9 0 0,-9 0 0,4 0 0,0 0 0,-4 0 0,4 4 0,-5 2 0,9 5 0,-7-1 0,8-4 0,-11 3 0,6-3 0,-4 0 0,4 4 0,0-4 0,-4 5 0,10 0 0,-10 5 0,10-3 0,-10 3 0,4-5 0,0 0 0,-4 0 0,4 0 0,-6-1 0,1 0 0,-1 1 0,0-1 0,1 6 0,0-4 0,0 4 0,-1-6 0,1 1 0,-1 10 0,-4-3 0,3 4 0,-8 0 0,9-5 0,-9 6 0,9 0 0,-8 0 0,3 0 0,0 0 0,1 0 0,1 0 0,-2-5 0,0 3 0,-4-3 0,4 5 0,0 0 0,-3 0 0,8 0 0,-9-6 0,9 5 0,-8-10 0,3 9 0,0-9 0,-4 4 0,8-5 0,-3 4 0,-1-4 0,5 4 0,-4-4 0,4-1 0,0-4 0,1 3 0,-1-8 0,1 4 0,-1 0 0,0-4 0,1 3 0,-1-4 0,6 0 0,2 0 0,5 0 0,0 0 0,-6 0 0,5 0 0,-5 0 0,6 0 0,0 0 0,-5 0 0,3 0 0,-9 0 0,4 0 0,0 0 0,-4 0 0,4 0 0,-6 0 0,6-5 0,-4 4 0,4-9 0,-5 9 0,-1-9 0,0 9 0,1-3 0,-1-1 0,1 4 0,-1-9 0,1 9 0,-1-4 0,6 0 0,-4 4 0,4-4 0,-6 5 0,1-5 0,-1 4 0,0-4 0,1 1 0,-1 2 0,1-7 0,-1 3 0,0 0 0,1-3 0,-1 3 0,1-5 0,-1 1 0,1-1 0,-1 1 0,0-1 0,1 1 0,-1 4 0,-4-4 0,3 9 0,-3-8 0,4 3 0,1 0 0,-1-3 0,1 3 0,-1 0 0,6-4 0,1 3 0,1-4 0,4 0 0,-5 0 0,6-1 0,0 5 0,0 2 0,-6 1 0,5 2 0,-10-2 0,4 4 0,-6 0 0,1 0 0,-1 0 0,1 0 0,-1 0 0,0 0 0,1 0 0,-1 0 0,1 0 0,-1 0 0,0 0 0,6 0 0,2 0 0,5 0 0,0 0 0,0 0 0,-6 0 0,15 0 0,-17 0 0,11 0 0,-16 0 0,1 0 0,-1 0 0,1 0 0,-1 0 0,0 0 0,1 0 0,-1 0 0,1 0 0,-1 4 0,0 2 0,1 4 0,-1-4 0,1 3 0,-1-3 0,0 5 0,1-1 0,-1 1 0,1-1 0,0 6 0,5-4 0,-4 4 0,5 1 0,-7-5 0,1 4 0,-1-6 0,1 6 0,0-4 0,0 4 0,-5 0 0,3-4 0,-8 9 0,8-9 0,-8 4 0,4 0 0,-5-4 0,5 4 0,-4 0 0,3-4 0,-4 10 0,0-11 0,0 11 0,0-10 0,0 9 0,0-3 0,0-1 0,0 5 0,0-5 0,0 6 0,0 0 0,0 0 0,0 0 0,0-5 0,0 4 0,0-5 0,0 6 0,-4-6 0,-3 5 0,-3-10 0,3 9 0,-2-9 0,2 10 0,2-10 0,-1 9 0,2-9 0,2 10 0,-7-10 0,8 9 0,-4-9 0,5 10 0,-5-5 0,4 1 0,-4 3 0,5 1 0,0 2 0,0-2 0,-6 0 0,5-5 0,-4 1 0,5 4 0,0-5 0,0 6 0,0 0 0,0 0 0,0 0 0,-5 0 0,3 0 0,-3 0 0,5 0 0,0-5 0,-5 3 0,4-9 0,-5 10 0,6-11 0,0 11 0,0-10 0,0 4 0,-5 5 0,4-8 0,-4 7 0,5-9 0,0-1 0,0 0 0,0 1 0,0-1 0,0 1 0,0-1 0,0 0 0,0 1 0,0-1 0,0 1 0,0-1 0,0 1 0,0-1 0,4 0 0,2 1 0,5-5 0,-1 3 0,0-8 0,6 9 0,-4-4 0,4 0 0,0 4 0,2-4 0,-1 0 0,-1 4 0,0-9 0,-4 4 0,4-5 0,-6 0 0,1 5 0,-1-4 0,1 3 0,-1-4 0,0 0 0,1 0 0,-1 0 0,1 0 0,-1 5 0,1 1 0,-1 0 0,0-2 0,1 1 0,-1-4 0,1 4 0,-6-1 0,5-3 0,-5 9 0,6-9 0,-1 3 0,-4 1 0,3 1 0,-3 4 0,4 1 0,1-6 0,-1 5 0,-4-5 0,3 6 0,-8-1 0,9 1 0,-4-1 0,-1 1 0,5-1 0,-5 0 0,1 1 0,4 5 0,-9-4 0,9 9 0,-8-9 0,8 10 0,-9-5 0,9 6 0,-8-5 0,8 3 0,-9-3 0,4 5 0,-5 0 0,0-6 0,0 5 0,0-5 0,0 1 0,0 3 0,0-9 0,0 10 0,0-5 0,0 0 0,0 5 0,0-10 0,0 4 0,0 0 0,0-4 0,0 4 0,0-6 0,0 1 0,0-1 0,0 0 0,0 5 0,0-3 0,-4 3 0,2-5 0,-7 1 0,8-1 0,-4 1 0,0 5 0,4-5 0,-9 5 0,9-5 0,-4-1 0,0 1 0,4-1 0,-4 1 0,1-1 0,3 0 0,-4 1 0,0-1 0,4 1 0,-4-1 0,5 0 0,0 1 0,-4-1 0,2 1 0,-2-1 0,4 0 0,-5-4 0,4 4 0,-4-5 0,5 6 0,0-1 0,-5-4 0,4 3 0,-3-3 0,-1 4 0,4 1 0,-4-1 0,0 1 0,4-1 0,-4 0 0,5 1 0,0-1 0,0 1 0,0-1 0,0 0 0,0 1 0,0-1 0,0 1 0,0-1 0,0 1 0,0-1 0,0 0 0,0 1 0,0-1 0,0 1 0,0-1 0,0 0 0,0 1 0,0-1 0,0 1 0,0-1 0,0-4 0,0-2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21T10:03:16.193"/>
    </inkml:context>
    <inkml:brush xml:id="br0">
      <inkml:brushProperty name="width" value="0.05" units="cm"/>
      <inkml:brushProperty name="height" value="0.05" units="cm"/>
      <inkml:brushProperty name="color" value="#5B9BD6"/>
    </inkml:brush>
  </inkml:definitions>
  <inkml:trace contextRef="#ctx0" brushRef="#br0">1 1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21T10:25:19.061"/>
    </inkml:context>
    <inkml:brush xml:id="br0">
      <inkml:brushProperty name="width" value="0.05292" units="cm"/>
      <inkml:brushProperty name="height" value="0.05292" units="cm"/>
      <inkml:brushProperty name="color" value="#8FAADC"/>
    </inkml:brush>
  </inkml:definitions>
  <inkml:trace contextRef="#ctx0" brushRef="#br0">0 791 24575,'7'-5'0,"-2"1"0,4-3 0,-2 2 0,0 0 0,-1-2 0,1 2 0,0 0 0,0-2 0,0 2 0,-1-1 0,0 0 0,0 1 0,-1-1 0,1 0 0,0 2 0,-2-1 0,1 0 0,-2 3 0,0-2 0,0 2 0,0 0 0,0 0 0,0 0 0,0-1 0,0 0 0,0-1 0,0 1 0,0 0 0,1-2 0,-1 2 0,0-2 0,0 2 0,-1-2 0,0 2 0,0-4 0,2 2 0,-1 0 0,0-1 0,0 2 0,1-1 0,-3 2 0,2 0 0,-3 0 0,3 0 0,-3-2 0,2 1 0,-2-2 0,0 1 0,0-2 0,0 0 0,0 0 0,0 2 0,0-2 0,0 0 0,0 2 0,0-2 0,0 2 0,0 0 0,0-2 0,0 4 0,0-3 0,0 2 0,0-1 0,0 0 0,0 2 0,0-3 0,0 2 0,0-2 0,-2 0 0,0 1 0,-1-1 0,0 1 0,1-2 0,-4-3 0,5 2 0,-6-2 0,6 4 0,-3-1 0,1 2 0,1-2 0,-1 2 0,3-2 0,-3 0 0,2 0 0,-2 1 0,3-3 0,-3 2 0,2-2 0,-2 4 0,3-2 0,-1 4 0,-1-2 0,2 2 0,-3-2 0,3 1 0,-3 0 0,2-1 0,-2 0 0,2 0 0,-1 0 0,-1 0 0,3 0 0,-3 0 0,2-1 0,0 2 0,1-1 0,0 2 0,0 0 0,0-2 0,0 2 0,0-3 0,0 0 0,0 0 0,0-1 0,0-2 0,0 2 0,0-4 0,0 4 0,0-4 0,1 4 0,1-4 0,2 3 0,-1 0 0,1 1 0,-1 2 0,0-3 0,1 2 0,-1 0 0,0 1 0,0 0 0,0 2 0,1-2 0,-1 0 0,0 2 0,0-4 0,0 4 0,1-4 0,-1 4 0,0-2 0,0 2 0,0 0 0,0 1 0,0-1 0,0 2 0,1-3 0,-1 1 0,0 2 0,1-2 0,0 2 0,1-2 0,-1 3 0,0-3 0,1 3 0,1-3 0,-1 3 0,2-2 0,-1 2 0,-1 0 0,0-1 0,2 1 0,-4-2 0,3 2 0,-2 0 0,2 0 0,-1 0 0,1 0 0,0 0 0,-3 0 0,4 0 0,-4 0 0,4 0 0,-4 0 0,4 0 0,-4 0 0,2 0 0,-1 0 0,0 0 0,1 2 0,-2-1 0,3 2 0,-2 0 0,2-1 0,-3 1 0,2-1 0,-2-1 0,2 2 0,-1-1 0,0 1 0,2 1 0,-2 0 0,2 0 0,-2 1 0,1-2 0,-1 0 0,0 0 0,1 1 0,-2-1 0,0 0 0,0 0 0,0 0 0,0 2 0,0-2 0,0 2 0,1-2 0,-1 0 0,0 3 0,-2 0 0,2 0 0,-3 0 0,3 0 0,-2 0 0,2 1 0,-3 0 0,2 0 0,-1 0 0,1-1 0,0 1 0,-1-2 0,1 2 0,-2-2 0,2 2 0,-1-1 0,0 1 0,2 0 0,-3-2 0,3 1 0,-3-2 0,2 2 0,-1-2 0,0 1 0,1-2 0,0 1 0,0-1 0,1 2 0,-2-2 0,2 0 0,0-1 0,0 0 0,1-1 0,-1 0 0,0 1 0,0-2 0,0 1 0,0-1 0,2 0 0,0 0 0,1 0 0,1 0 0,-2 0 0,2 0 0,-3 0 0,3 0 0,0 0 0,-2 0 0,1 0 0,-2 0 0,0 0 0,1 0 0,-2 0 0,2 0 0,-2 0 0,2-1 0,-2 0 0,2-2 0,-2 3 0,0-3 0,0 3 0,0-1 0,0-1 0,1 2 0,-1-3 0,0 3 0,0-2 0,1 1 0,0 0 0,1 0 0,-2 1 0,0-2 0,0 2 0,0-1 0,0-1 0,0 2 0,0-3 0,0 2 0,0-1 0,0-1 0,0 1 0,1-1 0,-1 0 0,0 0 0,0 0 0,0 0 0,0 0 0,0 1 0,-1-1 0,0 3 0,0-3 0,1 1 0,0 1 0,0-2 0,0 1 0,0 0 0,2-1 0,0 1 0,0-1 0,2 0 0,-2-1 0,2 1 0,0 1 0,-1 1 0,-1-1 0,2 2 0,-4-2 0,2 2 0,-2 0 0,0 0 0,0 0 0,0 0 0,0 0 0,0 0 0,0 0 0,1 0 0,-1 0 0,0 0 0,0 0 0,1 0 0,2 0 0,0 0 0,1 0 0,0 0 0,-2 0 0,5 0 0,-6 0 0,4 0 0,-5 0 0,0 0 0,0 0 0,0 0 0,0 0 0,0 0 0,0 0 0,0 0 0,0 0 0,0 2 0,0 0 0,0 1 0,0-2 0,0 2 0,1-1 0,-1 1 0,0 0 0,0 0 0,0 0 0,0 2 0,2-2 0,-2 2 0,2 0 0,-2-2 0,1 2 0,-1-2 0,0 2 0,0-2 0,0 2 0,-1 0 0,1-2 0,-3 4 0,3-4 0,-3 2 0,1 0 0,-1-2 0,2 2 0,-2 0 0,1-2 0,-1 3 0,0-2 0,0 2 0,0-2 0,0 2 0,0-1 0,0 0 0,0 2 0,0-2 0,0 2 0,0 0 0,0-1 0,0 1 0,0-2 0,0 2 0,0-2 0,0 2 0,-1-2 0,-1 1 0,-1-2 0,1 2 0,-1-3 0,2 4 0,-1-4 0,0 4 0,1-4 0,1 4 0,-3-4 0,2 3 0,0-2 0,1 2 0,-2-1 0,2 1 0,-1 0 0,1 0 0,0 2 0,0-2 0,-2 0 0,2 0 0,-2-1 0,2 1 0,0-1 0,0 2 0,0 0 0,0 0 0,0-1 0,-1 1 0,0-1 0,0 1 0,1-1 0,0 0 0,-2 0 0,2-3 0,-2 4 0,2-4 0,0 4 0,0-4 0,0 2 0,-1 1 0,0-2 0,0 2 0,1-3 0,0 0 0,0 0 0,0 0 0,0 0 0,0 0 0,0 0 0,0 0 0,0 1 0,0-1 0,0 0 0,0 0 0,0 0 0,0 0 0,1 0 0,1 0 0,1-1 0,0 0 0,0-1 0,2 2 0,-2-2 0,2 1 0,0 1 0,0-1 0,0 0 0,0 1 0,-1-3 0,0 1 0,1-1 0,-2 0 0,0 2 0,0-2 0,0 2 0,0-2 0,0 0 0,0 0 0,0 0 0,0 0 0,0 1 0,0 1 0,0-1 0,1 1 0,-1-1 0,0-1 0,0 2 0,-2-1 0,2-1 0,-1 3 0,1-2 0,0 0 0,-1 0 0,0 1 0,0 1 0,1 0 0,0-1 0,0 1 0,-1-2 0,1 2 0,-3 0 0,3 0 0,-1 1 0,-1-1 0,2 0 0,-1 0 0,-1 0 0,2 2 0,-2-2 0,2 3 0,-3-2 0,3 2 0,-3-1 0,3 2 0,-2-2 0,2 2 0,-3-2 0,2 2 0,-2-1 0,0 0 0,0 0 0,0-1 0,0 0 0,0 2 0,0-4 0,0 3 0,0 0 0,0-1 0,0 1 0,0-2 0,0 0 0,0 1 0,0-2 0,0 2 0,0-2 0,0 0 0,0 0 0,0 0 0,0 2 0,0-2 0,-2 2 0,2-2 0,-3 0 0,3 0 0,-1 0 0,-1 2 0,2-2 0,-3 2 0,2-2 0,0 0 0,0 0 0,0 0 0,0 0 0,-1 0 0,2 0 0,-1 0 0,-1 1 0,2-1 0,-1 0 0,1 0 0,0 0 0,-2 0 0,2 0 0,-1 0 0,1 0 0,-2-1 0,2 1 0,-2-2 0,2 2 0,0 0 0,-1-1 0,1 1 0,-2-1 0,1 1 0,1 0 0,-2 0 0,1 0 0,0 0 0,0 0 0,1 0 0,0 0 0,0 0 0,0 0 0,0 0 0,0 0 0,0 0 0,0 0 0,0 1 0,0-1 0,0 0 0,0 0 0,0 0 0,0 0 0,0 0 0,0 0 0,0 0 0,0 0 0,0 0 0,0 0 0,0 0 0,0-1 0,0-1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DD7335-9A8B-5847-8DBD-C366E061A099}" type="datetimeFigureOut">
              <a:rPr lang="de-DE" smtClean="0"/>
              <a:t>04.08.2019</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3670B-718E-A84A-BAF1-CFDCA906DFB8}" type="slidenum">
              <a:rPr lang="de-DE" smtClean="0"/>
              <a:t>‹Nr.›</a:t>
            </a:fld>
            <a:endParaRPr lang="de-DE" dirty="0"/>
          </a:p>
        </p:txBody>
      </p:sp>
    </p:spTree>
    <p:extLst>
      <p:ext uri="{BB962C8B-B14F-4D97-AF65-F5344CB8AC3E}">
        <p14:creationId xmlns:p14="http://schemas.microsoft.com/office/powerpoint/2010/main" val="3427693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D4599-9B2F-224E-99EA-B37F258447F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3D447EC-40E6-5943-AAE5-5DB48DED06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FECFE68-6027-8D48-B036-30F13D47D7E6}"/>
              </a:ext>
            </a:extLst>
          </p:cNvPr>
          <p:cNvSpPr>
            <a:spLocks noGrp="1"/>
          </p:cNvSpPr>
          <p:nvPr>
            <p:ph type="dt" sz="half" idx="10"/>
          </p:nvPr>
        </p:nvSpPr>
        <p:spPr/>
        <p:txBody>
          <a:bodyPr/>
          <a:lstStyle/>
          <a:p>
            <a:fld id="{D26639F2-41B5-6F48-9BC6-123410967161}" type="datetime1">
              <a:rPr lang="de-DE" smtClean="0"/>
              <a:t>04.08.2019</a:t>
            </a:fld>
            <a:endParaRPr lang="de-DE" dirty="0"/>
          </a:p>
        </p:txBody>
      </p:sp>
      <p:sp>
        <p:nvSpPr>
          <p:cNvPr id="5" name="Fußzeilenplatzhalter 4">
            <a:extLst>
              <a:ext uri="{FF2B5EF4-FFF2-40B4-BE49-F238E27FC236}">
                <a16:creationId xmlns:a16="http://schemas.microsoft.com/office/drawing/2014/main" id="{9F69BCF3-759E-934F-B87E-57783863453A}"/>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AEB36509-080C-5C47-969C-89D3EDEF6868}"/>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198492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0AF703-5A5B-5C45-B0A5-BBC43AC84C6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8E36EEA-65F4-7548-BAC7-59087FAE08E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447A4D-67B7-0846-A22E-3234CE54926C}"/>
              </a:ext>
            </a:extLst>
          </p:cNvPr>
          <p:cNvSpPr>
            <a:spLocks noGrp="1"/>
          </p:cNvSpPr>
          <p:nvPr>
            <p:ph type="dt" sz="half" idx="10"/>
          </p:nvPr>
        </p:nvSpPr>
        <p:spPr/>
        <p:txBody>
          <a:bodyPr/>
          <a:lstStyle/>
          <a:p>
            <a:fld id="{4A1EF47B-50B1-0B42-9163-4B46EF400F7A}" type="datetime1">
              <a:rPr lang="de-DE" smtClean="0"/>
              <a:t>04.08.2019</a:t>
            </a:fld>
            <a:endParaRPr lang="de-DE" dirty="0"/>
          </a:p>
        </p:txBody>
      </p:sp>
      <p:sp>
        <p:nvSpPr>
          <p:cNvPr id="5" name="Fußzeilenplatzhalter 4">
            <a:extLst>
              <a:ext uri="{FF2B5EF4-FFF2-40B4-BE49-F238E27FC236}">
                <a16:creationId xmlns:a16="http://schemas.microsoft.com/office/drawing/2014/main" id="{74B443B3-F9E8-CD48-8675-AC08697445E7}"/>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0829BB6E-6258-4E4A-AFA5-3F81866C28EB}"/>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189340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69D8482-70AC-804D-A879-6935407ED0B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E39A6B0-6F0F-C540-8F8F-84E39498CE6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09FD926-9DCC-FB4D-BA81-827285524A00}"/>
              </a:ext>
            </a:extLst>
          </p:cNvPr>
          <p:cNvSpPr>
            <a:spLocks noGrp="1"/>
          </p:cNvSpPr>
          <p:nvPr>
            <p:ph type="dt" sz="half" idx="10"/>
          </p:nvPr>
        </p:nvSpPr>
        <p:spPr/>
        <p:txBody>
          <a:bodyPr/>
          <a:lstStyle/>
          <a:p>
            <a:fld id="{B40961C7-CB82-EB4F-8B89-CDBE3681139E}" type="datetime1">
              <a:rPr lang="de-DE" smtClean="0"/>
              <a:t>04.08.2019</a:t>
            </a:fld>
            <a:endParaRPr lang="de-DE" dirty="0"/>
          </a:p>
        </p:txBody>
      </p:sp>
      <p:sp>
        <p:nvSpPr>
          <p:cNvPr id="5" name="Fußzeilenplatzhalter 4">
            <a:extLst>
              <a:ext uri="{FF2B5EF4-FFF2-40B4-BE49-F238E27FC236}">
                <a16:creationId xmlns:a16="http://schemas.microsoft.com/office/drawing/2014/main" id="{40355B60-D80F-2344-9D37-0D940A08DD9E}"/>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BCE3E9C9-EDE1-BC46-AC00-0324C9063E8C}"/>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231807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6B5D90-2BFB-EF4B-95CD-64330F57103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F6CBD3A-C3EC-A643-8E69-7ABC668C967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B517BAC-723E-C941-AD85-2211B54AC9B9}"/>
              </a:ext>
            </a:extLst>
          </p:cNvPr>
          <p:cNvSpPr>
            <a:spLocks noGrp="1"/>
          </p:cNvSpPr>
          <p:nvPr>
            <p:ph type="dt" sz="half" idx="10"/>
          </p:nvPr>
        </p:nvSpPr>
        <p:spPr/>
        <p:txBody>
          <a:bodyPr/>
          <a:lstStyle/>
          <a:p>
            <a:fld id="{FFBAFF53-3A36-2C46-924D-CB904855B37A}" type="datetime1">
              <a:rPr lang="de-DE" smtClean="0"/>
              <a:t>04.08.2019</a:t>
            </a:fld>
            <a:endParaRPr lang="de-DE" dirty="0"/>
          </a:p>
        </p:txBody>
      </p:sp>
      <p:sp>
        <p:nvSpPr>
          <p:cNvPr id="5" name="Fußzeilenplatzhalter 4">
            <a:extLst>
              <a:ext uri="{FF2B5EF4-FFF2-40B4-BE49-F238E27FC236}">
                <a16:creationId xmlns:a16="http://schemas.microsoft.com/office/drawing/2014/main" id="{F27288C5-83F0-B645-9D35-451114863FC5}"/>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6F030B54-0C02-994B-AA97-35075AB96DB1}"/>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391996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F3D7C-6185-E24C-89CB-F4544910EAE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95E7C93-AC36-B243-B75E-A9230291E6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C88F46-24BE-294E-9168-6CBB6E89DE69}"/>
              </a:ext>
            </a:extLst>
          </p:cNvPr>
          <p:cNvSpPr>
            <a:spLocks noGrp="1"/>
          </p:cNvSpPr>
          <p:nvPr>
            <p:ph type="dt" sz="half" idx="10"/>
          </p:nvPr>
        </p:nvSpPr>
        <p:spPr/>
        <p:txBody>
          <a:bodyPr/>
          <a:lstStyle/>
          <a:p>
            <a:fld id="{CE08737E-1978-6841-A0A2-D2334253E221}" type="datetime1">
              <a:rPr lang="de-DE" smtClean="0"/>
              <a:t>04.08.2019</a:t>
            </a:fld>
            <a:endParaRPr lang="de-DE" dirty="0"/>
          </a:p>
        </p:txBody>
      </p:sp>
      <p:sp>
        <p:nvSpPr>
          <p:cNvPr id="5" name="Fußzeilenplatzhalter 4">
            <a:extLst>
              <a:ext uri="{FF2B5EF4-FFF2-40B4-BE49-F238E27FC236}">
                <a16:creationId xmlns:a16="http://schemas.microsoft.com/office/drawing/2014/main" id="{8F58C3A5-F5C9-DC47-8811-441323B31D5B}"/>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F4D0F833-DFE8-5B4A-8751-0740A56B9AF7}"/>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395686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91981B-727F-2D4E-B38B-865129D2E65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49BDB65-023C-814A-A9D4-7BA4673A00D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6DD67634-D162-404E-85A8-E8FBFF59C19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0F19152-3F00-EC4E-A209-87690C3EFB8B}"/>
              </a:ext>
            </a:extLst>
          </p:cNvPr>
          <p:cNvSpPr>
            <a:spLocks noGrp="1"/>
          </p:cNvSpPr>
          <p:nvPr>
            <p:ph type="dt" sz="half" idx="10"/>
          </p:nvPr>
        </p:nvSpPr>
        <p:spPr/>
        <p:txBody>
          <a:bodyPr/>
          <a:lstStyle/>
          <a:p>
            <a:fld id="{F7E5A8C7-4D20-604F-9AD8-F68372F1E5EF}" type="datetime1">
              <a:rPr lang="de-DE" smtClean="0"/>
              <a:t>04.08.2019</a:t>
            </a:fld>
            <a:endParaRPr lang="de-DE" dirty="0"/>
          </a:p>
        </p:txBody>
      </p:sp>
      <p:sp>
        <p:nvSpPr>
          <p:cNvPr id="6" name="Fußzeilenplatzhalter 5">
            <a:extLst>
              <a:ext uri="{FF2B5EF4-FFF2-40B4-BE49-F238E27FC236}">
                <a16:creationId xmlns:a16="http://schemas.microsoft.com/office/drawing/2014/main" id="{21B32A02-DBE5-FD4B-9C47-3AAD3794CC9F}"/>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FAF3D78A-6082-A446-B9E6-0DC06BA60E28}"/>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2043453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7F3BDC-89A6-6648-8F23-CBDD013AD1F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9D58C7-7E2E-2F4E-8E87-F6AB7BF152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FCDB9BC-F45A-004D-9083-0838BBB335B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2C2020-347C-0849-9CBD-CA7FE8B668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0A7909D-8E9B-A94E-AECD-77C9E436FBA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07DCE24-7A3D-294D-904F-19338051EC16}"/>
              </a:ext>
            </a:extLst>
          </p:cNvPr>
          <p:cNvSpPr>
            <a:spLocks noGrp="1"/>
          </p:cNvSpPr>
          <p:nvPr>
            <p:ph type="dt" sz="half" idx="10"/>
          </p:nvPr>
        </p:nvSpPr>
        <p:spPr/>
        <p:txBody>
          <a:bodyPr/>
          <a:lstStyle/>
          <a:p>
            <a:fld id="{8535B111-2221-7F41-B963-87D5788DBB71}" type="datetime1">
              <a:rPr lang="de-DE" smtClean="0"/>
              <a:t>04.08.2019</a:t>
            </a:fld>
            <a:endParaRPr lang="de-DE" dirty="0"/>
          </a:p>
        </p:txBody>
      </p:sp>
      <p:sp>
        <p:nvSpPr>
          <p:cNvPr id="8" name="Fußzeilenplatzhalter 7">
            <a:extLst>
              <a:ext uri="{FF2B5EF4-FFF2-40B4-BE49-F238E27FC236}">
                <a16:creationId xmlns:a16="http://schemas.microsoft.com/office/drawing/2014/main" id="{FFA4D60B-AC18-F94D-AFE8-6F0237664250}"/>
              </a:ext>
            </a:extLst>
          </p:cNvPr>
          <p:cNvSpPr>
            <a:spLocks noGrp="1"/>
          </p:cNvSpPr>
          <p:nvPr>
            <p:ph type="ftr" sz="quarter" idx="11"/>
          </p:nvPr>
        </p:nvSpPr>
        <p:spPr/>
        <p:txBody>
          <a:bodyPr/>
          <a:lstStyle/>
          <a:p>
            <a:endParaRPr lang="de-DE" dirty="0"/>
          </a:p>
        </p:txBody>
      </p:sp>
      <p:sp>
        <p:nvSpPr>
          <p:cNvPr id="9" name="Foliennummernplatzhalter 8">
            <a:extLst>
              <a:ext uri="{FF2B5EF4-FFF2-40B4-BE49-F238E27FC236}">
                <a16:creationId xmlns:a16="http://schemas.microsoft.com/office/drawing/2014/main" id="{39BD1F73-B148-CB4D-81C9-460786B971CA}"/>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2912736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B6DEF8-B339-5D41-B705-B9ACF5F7D63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1636BBD-7A2C-7F44-BC73-42B3B7D52EAB}"/>
              </a:ext>
            </a:extLst>
          </p:cNvPr>
          <p:cNvSpPr>
            <a:spLocks noGrp="1"/>
          </p:cNvSpPr>
          <p:nvPr>
            <p:ph type="dt" sz="half" idx="10"/>
          </p:nvPr>
        </p:nvSpPr>
        <p:spPr/>
        <p:txBody>
          <a:bodyPr/>
          <a:lstStyle/>
          <a:p>
            <a:fld id="{6D681F1E-99AB-7340-A7D9-E8CC3768978F}" type="datetime1">
              <a:rPr lang="de-DE" smtClean="0"/>
              <a:t>04.08.2019</a:t>
            </a:fld>
            <a:endParaRPr lang="de-DE" dirty="0"/>
          </a:p>
        </p:txBody>
      </p:sp>
      <p:sp>
        <p:nvSpPr>
          <p:cNvPr id="4" name="Fußzeilenplatzhalter 3">
            <a:extLst>
              <a:ext uri="{FF2B5EF4-FFF2-40B4-BE49-F238E27FC236}">
                <a16:creationId xmlns:a16="http://schemas.microsoft.com/office/drawing/2014/main" id="{772ACBC9-25F2-414B-B6CA-B56089E15CD5}"/>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C227E16D-4B81-9140-8677-29E1D3AD7E57}"/>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157937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5191516-76A6-C94F-B418-88FAD10032BE}"/>
              </a:ext>
            </a:extLst>
          </p:cNvPr>
          <p:cNvSpPr>
            <a:spLocks noGrp="1"/>
          </p:cNvSpPr>
          <p:nvPr>
            <p:ph type="dt" sz="half" idx="10"/>
          </p:nvPr>
        </p:nvSpPr>
        <p:spPr/>
        <p:txBody>
          <a:bodyPr/>
          <a:lstStyle/>
          <a:p>
            <a:fld id="{32ECFB48-239B-C241-9CB6-BE0A9948FF65}" type="datetime1">
              <a:rPr lang="de-DE" smtClean="0"/>
              <a:t>04.08.2019</a:t>
            </a:fld>
            <a:endParaRPr lang="de-DE" dirty="0"/>
          </a:p>
        </p:txBody>
      </p:sp>
      <p:sp>
        <p:nvSpPr>
          <p:cNvPr id="3" name="Fußzeilenplatzhalter 2">
            <a:extLst>
              <a:ext uri="{FF2B5EF4-FFF2-40B4-BE49-F238E27FC236}">
                <a16:creationId xmlns:a16="http://schemas.microsoft.com/office/drawing/2014/main" id="{91E59193-4C42-8F40-8FF6-E9B33FF2A64A}"/>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AED25202-329B-4445-BF48-AA52E42B1898}"/>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169132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E095E-6DF8-0F48-9AB9-5179701FD78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FA49B98-B904-D44B-BED2-7EADD71A39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DA3EC28-4C36-0946-A01F-86FA860C9A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B83E660-FFCE-C84F-82CC-6E6C96AEC740}"/>
              </a:ext>
            </a:extLst>
          </p:cNvPr>
          <p:cNvSpPr>
            <a:spLocks noGrp="1"/>
          </p:cNvSpPr>
          <p:nvPr>
            <p:ph type="dt" sz="half" idx="10"/>
          </p:nvPr>
        </p:nvSpPr>
        <p:spPr/>
        <p:txBody>
          <a:bodyPr/>
          <a:lstStyle/>
          <a:p>
            <a:fld id="{529862D5-AABF-E142-96F2-2398574AC075}" type="datetime1">
              <a:rPr lang="de-DE" smtClean="0"/>
              <a:t>04.08.2019</a:t>
            </a:fld>
            <a:endParaRPr lang="de-DE" dirty="0"/>
          </a:p>
        </p:txBody>
      </p:sp>
      <p:sp>
        <p:nvSpPr>
          <p:cNvPr id="6" name="Fußzeilenplatzhalter 5">
            <a:extLst>
              <a:ext uri="{FF2B5EF4-FFF2-40B4-BE49-F238E27FC236}">
                <a16:creationId xmlns:a16="http://schemas.microsoft.com/office/drawing/2014/main" id="{6E63FA71-73D8-E14A-A2C2-6799025EAA64}"/>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AAB75132-871D-7140-A2EB-D13A2C6DA2F4}"/>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763324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B2AAF0-192E-524A-BF09-70D9A969D7B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F01C274-5D07-3545-84C7-F23644B9FD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a:extLst>
              <a:ext uri="{FF2B5EF4-FFF2-40B4-BE49-F238E27FC236}">
                <a16:creationId xmlns:a16="http://schemas.microsoft.com/office/drawing/2014/main" id="{08A9B830-27E1-DF4D-A685-0FF8F46666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19EC4B2-0AEF-8242-841E-FB2B1A0E3274}"/>
              </a:ext>
            </a:extLst>
          </p:cNvPr>
          <p:cNvSpPr>
            <a:spLocks noGrp="1"/>
          </p:cNvSpPr>
          <p:nvPr>
            <p:ph type="dt" sz="half" idx="10"/>
          </p:nvPr>
        </p:nvSpPr>
        <p:spPr/>
        <p:txBody>
          <a:bodyPr/>
          <a:lstStyle/>
          <a:p>
            <a:fld id="{F3BAF435-4BEC-A146-9609-FCDE79B3979B}" type="datetime1">
              <a:rPr lang="de-DE" smtClean="0"/>
              <a:t>04.08.2019</a:t>
            </a:fld>
            <a:endParaRPr lang="de-DE" dirty="0"/>
          </a:p>
        </p:txBody>
      </p:sp>
      <p:sp>
        <p:nvSpPr>
          <p:cNvPr id="6" name="Fußzeilenplatzhalter 5">
            <a:extLst>
              <a:ext uri="{FF2B5EF4-FFF2-40B4-BE49-F238E27FC236}">
                <a16:creationId xmlns:a16="http://schemas.microsoft.com/office/drawing/2014/main" id="{4657EF7A-6501-774C-B082-CE3C5E0B998C}"/>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73FDA4ED-89D5-C645-B977-10557E52430E}"/>
              </a:ext>
            </a:extLst>
          </p:cNvPr>
          <p:cNvSpPr>
            <a:spLocks noGrp="1"/>
          </p:cNvSpPr>
          <p:nvPr>
            <p:ph type="sldNum" sz="quarter" idx="12"/>
          </p:nvPr>
        </p:nvSpPr>
        <p:spPr/>
        <p:txBody>
          <a:bodyPr/>
          <a:lstStyle/>
          <a:p>
            <a:fld id="{F7865EB0-CEA4-9349-B79E-9F1516F794EC}" type="slidenum">
              <a:rPr lang="de-DE" smtClean="0"/>
              <a:t>‹Nr.›</a:t>
            </a:fld>
            <a:endParaRPr lang="de-DE" dirty="0"/>
          </a:p>
        </p:txBody>
      </p:sp>
    </p:spTree>
    <p:extLst>
      <p:ext uri="{BB962C8B-B14F-4D97-AF65-F5344CB8AC3E}">
        <p14:creationId xmlns:p14="http://schemas.microsoft.com/office/powerpoint/2010/main" val="95624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2D8C763-F90A-E542-929C-7438574E1F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8C2924C-C867-D143-8216-FCDDD41D4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7EAEAED-D16A-324E-8E00-5B1D6C92DB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B46C2-CC41-EC4E-8808-47F9F4AF510F}" type="datetime1">
              <a:rPr lang="de-DE" smtClean="0"/>
              <a:t>04.08.2019</a:t>
            </a:fld>
            <a:endParaRPr lang="de-DE" dirty="0"/>
          </a:p>
        </p:txBody>
      </p:sp>
      <p:sp>
        <p:nvSpPr>
          <p:cNvPr id="5" name="Fußzeilenplatzhalter 4">
            <a:extLst>
              <a:ext uri="{FF2B5EF4-FFF2-40B4-BE49-F238E27FC236}">
                <a16:creationId xmlns:a16="http://schemas.microsoft.com/office/drawing/2014/main" id="{ED5862E8-2ACB-F948-B801-12BC30B871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a:extLst>
              <a:ext uri="{FF2B5EF4-FFF2-40B4-BE49-F238E27FC236}">
                <a16:creationId xmlns:a16="http://schemas.microsoft.com/office/drawing/2014/main" id="{A1EC5E55-78CF-D145-BDA1-8BF671D4A0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865EB0-CEA4-9349-B79E-9F1516F794EC}" type="slidenum">
              <a:rPr lang="de-DE" smtClean="0"/>
              <a:t>‹Nr.›</a:t>
            </a:fld>
            <a:endParaRPr lang="de-DE" dirty="0"/>
          </a:p>
        </p:txBody>
      </p:sp>
    </p:spTree>
    <p:extLst>
      <p:ext uri="{BB962C8B-B14F-4D97-AF65-F5344CB8AC3E}">
        <p14:creationId xmlns:p14="http://schemas.microsoft.com/office/powerpoint/2010/main" val="1193464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projekt-intagt.de/" TargetMode="External"/><Relationship Id="rId3" Type="http://schemas.openxmlformats.org/officeDocument/2006/relationships/image" Target="../media/image2.jpg"/><Relationship Id="rId7" Type="http://schemas.openxmlformats.org/officeDocument/2006/relationships/hyperlink" Target="https://open-educational-resources.de/oer-tullu-regel/"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creativecommons.org/licenses/by-sa/4.0/deed.de"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A194A9CD-E94A-A548-B159-DEA61F4933FC}"/>
              </a:ext>
            </a:extLst>
          </p:cNvPr>
          <p:cNvSpPr/>
          <p:nvPr/>
        </p:nvSpPr>
        <p:spPr>
          <a:xfrm>
            <a:off x="0" y="1637071"/>
            <a:ext cx="12192000" cy="2861187"/>
          </a:xfrm>
          <a:prstGeom prst="rect">
            <a:avLst/>
          </a:prstGeom>
          <a:solidFill>
            <a:srgbClr val="29829C"/>
          </a:solid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dirty="0"/>
          </a:p>
        </p:txBody>
      </p:sp>
      <p:sp>
        <p:nvSpPr>
          <p:cNvPr id="2" name="Titel 1">
            <a:extLst>
              <a:ext uri="{FF2B5EF4-FFF2-40B4-BE49-F238E27FC236}">
                <a16:creationId xmlns:a16="http://schemas.microsoft.com/office/drawing/2014/main" id="{DD24E768-95F5-434D-B72D-948D3CE39D2A}"/>
              </a:ext>
            </a:extLst>
          </p:cNvPr>
          <p:cNvSpPr>
            <a:spLocks noGrp="1"/>
          </p:cNvSpPr>
          <p:nvPr>
            <p:ph type="ctrTitle"/>
          </p:nvPr>
        </p:nvSpPr>
        <p:spPr/>
        <p:txBody>
          <a:bodyPr>
            <a:normAutofit/>
          </a:bodyPr>
          <a:lstStyle/>
          <a:p>
            <a:r>
              <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lt"/>
              </a:rPr>
              <a:t>Workshop </a:t>
            </a:r>
            <a:br>
              <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lt"/>
              </a:rPr>
            </a:br>
            <a:r>
              <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lt"/>
              </a:rPr>
              <a:t>Arbeit und Gesundheit</a:t>
            </a:r>
          </a:p>
        </p:txBody>
      </p:sp>
      <p:sp>
        <p:nvSpPr>
          <p:cNvPr id="3" name="Untertitel 2">
            <a:extLst>
              <a:ext uri="{FF2B5EF4-FFF2-40B4-BE49-F238E27FC236}">
                <a16:creationId xmlns:a16="http://schemas.microsoft.com/office/drawing/2014/main" id="{9B6DB277-3C9D-964B-B5DA-052292854E3C}"/>
              </a:ext>
            </a:extLst>
          </p:cNvPr>
          <p:cNvSpPr>
            <a:spLocks noGrp="1"/>
          </p:cNvSpPr>
          <p:nvPr>
            <p:ph type="subTitle" idx="1"/>
          </p:nvPr>
        </p:nvSpPr>
        <p:spPr/>
        <p:txBody>
          <a:bodyPr>
            <a:normAutofit/>
          </a:bodyPr>
          <a:lstStyle/>
          <a:p>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Konzept zur Weiterbildung von Ausbilder*innen, Berufsschullehrer*innen und Multiplikator*innen</a:t>
            </a:r>
          </a:p>
        </p:txBody>
      </p:sp>
    </p:spTree>
    <p:extLst>
      <p:ext uri="{BB962C8B-B14F-4D97-AF65-F5344CB8AC3E}">
        <p14:creationId xmlns:p14="http://schemas.microsoft.com/office/powerpoint/2010/main" val="2046635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673100" y="1624708"/>
            <a:ext cx="10845800" cy="4824983"/>
          </a:xfrm>
        </p:spPr>
        <p:txBody>
          <a:bodyPr>
            <a:normAutofit/>
          </a:bodyPr>
          <a:lstStyle/>
          <a:p>
            <a:pPr marL="0" indent="0">
              <a:buNone/>
            </a:pPr>
            <a:r>
              <a:rPr lang="de-DE" sz="3600" dirty="0"/>
              <a:t>Die Digitalisierung von Arbeit und Arbeitsplätzen schafft neue Möglichkeiten und Herausforderungen.</a:t>
            </a:r>
          </a:p>
          <a:p>
            <a:pPr marL="0" indent="0">
              <a:buNone/>
            </a:pPr>
            <a:endParaRPr lang="de-DE" sz="3600" dirty="0"/>
          </a:p>
          <a:p>
            <a:pPr marL="0" indent="0">
              <a:buNone/>
            </a:pPr>
            <a:r>
              <a:rPr lang="de-DE" sz="3600" b="1" dirty="0"/>
              <a:t>Diskutieren Sie die Einflüsse der Digitalisierung am Beispiel der erarbeiteten Skizze des Einsatzbereiches von Auszubildenden und Fachkräften</a:t>
            </a:r>
            <a:r>
              <a:rPr lang="de-DE" sz="3600" dirty="0"/>
              <a:t>.</a:t>
            </a:r>
          </a:p>
          <a:p>
            <a:pPr marL="0" indent="0">
              <a:buNone/>
            </a:pPr>
            <a:endParaRPr lang="de-DE" dirty="0"/>
          </a:p>
          <a:p>
            <a:pPr marL="0" indent="0">
              <a:buNone/>
            </a:pP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5103257" cy="769441"/>
          </a:xfrm>
          <a:prstGeom prst="rect">
            <a:avLst/>
          </a:prstGeom>
          <a:noFill/>
        </p:spPr>
        <p:txBody>
          <a:bodyPr wrap="none" rtlCol="0">
            <a:spAutoFit/>
          </a:bodyPr>
          <a:lstStyle/>
          <a:p>
            <a:r>
              <a:rPr lang="de-DE" sz="44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Diskussion (optional)</a:t>
            </a:r>
            <a:endParaRPr lang="de-DE" sz="4400" b="1" dirty="0"/>
          </a:p>
        </p:txBody>
      </p:sp>
    </p:spTree>
    <p:extLst>
      <p:ext uri="{BB962C8B-B14F-4D97-AF65-F5344CB8AC3E}">
        <p14:creationId xmlns:p14="http://schemas.microsoft.com/office/powerpoint/2010/main" val="1388277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6907212"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Maßnahmen und Prävention</a:t>
            </a:r>
            <a:endParaRPr lang="de-DE" sz="4400" b="1" dirty="0"/>
          </a:p>
        </p:txBody>
      </p:sp>
      <p:sp>
        <p:nvSpPr>
          <p:cNvPr id="12" name="Foliennummernplatzhalter 3">
            <a:extLst>
              <a:ext uri="{FF2B5EF4-FFF2-40B4-BE49-F238E27FC236}">
                <a16:creationId xmlns:a16="http://schemas.microsoft.com/office/drawing/2014/main" id="{4855BF4B-B9D8-514B-A9D4-782A9863053A}"/>
              </a:ext>
            </a:extLst>
          </p:cNvPr>
          <p:cNvSpPr txBox="1">
            <a:spLocks/>
          </p:cNvSpPr>
          <p:nvPr/>
        </p:nvSpPr>
        <p:spPr>
          <a:xfrm>
            <a:off x="11218333" y="346918"/>
            <a:ext cx="843867" cy="10445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865EB0-CEA4-9349-B79E-9F1516F794EC}" type="slidenum">
              <a:rPr lang="de-DE" sz="40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pPr/>
              <a:t>10</a:t>
            </a:fld>
            <a:endParaRPr lang="de-DE"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1" name="Abgerundetes Rechteck 10">
            <a:extLst>
              <a:ext uri="{FF2B5EF4-FFF2-40B4-BE49-F238E27FC236}">
                <a16:creationId xmlns:a16="http://schemas.microsoft.com/office/drawing/2014/main" id="{B1230933-B3DF-9F47-AD34-F6BC5259C61E}"/>
              </a:ext>
            </a:extLst>
          </p:cNvPr>
          <p:cNvSpPr/>
          <p:nvPr/>
        </p:nvSpPr>
        <p:spPr>
          <a:xfrm>
            <a:off x="235636" y="2186138"/>
            <a:ext cx="1597857" cy="1155062"/>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b="1" dirty="0" smtClean="0"/>
              <a:t>Stressor</a:t>
            </a:r>
            <a:endParaRPr lang="de-DE" sz="2400" b="1" dirty="0"/>
          </a:p>
        </p:txBody>
      </p:sp>
      <p:sp>
        <p:nvSpPr>
          <p:cNvPr id="13" name="Pfeil nach rechts 12">
            <a:extLst>
              <a:ext uri="{FF2B5EF4-FFF2-40B4-BE49-F238E27FC236}">
                <a16:creationId xmlns:a16="http://schemas.microsoft.com/office/drawing/2014/main" id="{40671497-00C6-DC43-8F8A-CCE33A3F7D94}"/>
              </a:ext>
            </a:extLst>
          </p:cNvPr>
          <p:cNvSpPr/>
          <p:nvPr/>
        </p:nvSpPr>
        <p:spPr>
          <a:xfrm>
            <a:off x="1891858" y="2549113"/>
            <a:ext cx="792478" cy="429111"/>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Abgerundetes Rechteck 13">
            <a:extLst>
              <a:ext uri="{FF2B5EF4-FFF2-40B4-BE49-F238E27FC236}">
                <a16:creationId xmlns:a16="http://schemas.microsoft.com/office/drawing/2014/main" id="{B1230933-B3DF-9F47-AD34-F6BC5259C61E}"/>
              </a:ext>
            </a:extLst>
          </p:cNvPr>
          <p:cNvSpPr/>
          <p:nvPr/>
        </p:nvSpPr>
        <p:spPr>
          <a:xfrm>
            <a:off x="2739461" y="2186138"/>
            <a:ext cx="1597857" cy="1155062"/>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200" b="1" dirty="0" smtClean="0"/>
              <a:t>Bewertung</a:t>
            </a:r>
            <a:endParaRPr lang="de-DE" sz="2200" b="1" dirty="0"/>
          </a:p>
        </p:txBody>
      </p:sp>
      <p:sp>
        <p:nvSpPr>
          <p:cNvPr id="15" name="Pfeil nach rechts 14">
            <a:extLst>
              <a:ext uri="{FF2B5EF4-FFF2-40B4-BE49-F238E27FC236}">
                <a16:creationId xmlns:a16="http://schemas.microsoft.com/office/drawing/2014/main" id="{40671497-00C6-DC43-8F8A-CCE33A3F7D94}"/>
              </a:ext>
            </a:extLst>
          </p:cNvPr>
          <p:cNvSpPr/>
          <p:nvPr/>
        </p:nvSpPr>
        <p:spPr>
          <a:xfrm>
            <a:off x="4395683" y="2549113"/>
            <a:ext cx="792478" cy="429111"/>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Abgerundetes Rechteck 15">
            <a:extLst>
              <a:ext uri="{FF2B5EF4-FFF2-40B4-BE49-F238E27FC236}">
                <a16:creationId xmlns:a16="http://schemas.microsoft.com/office/drawing/2014/main" id="{B1230933-B3DF-9F47-AD34-F6BC5259C61E}"/>
              </a:ext>
            </a:extLst>
          </p:cNvPr>
          <p:cNvSpPr/>
          <p:nvPr/>
        </p:nvSpPr>
        <p:spPr>
          <a:xfrm>
            <a:off x="5243286" y="2186138"/>
            <a:ext cx="1597857" cy="1155062"/>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b="1" dirty="0" smtClean="0"/>
              <a:t>Stress-reaktion</a:t>
            </a:r>
            <a:endParaRPr lang="de-DE" sz="2400" b="1" dirty="0"/>
          </a:p>
        </p:txBody>
      </p:sp>
      <p:sp>
        <p:nvSpPr>
          <p:cNvPr id="17" name="Pfeil nach rechts 16">
            <a:extLst>
              <a:ext uri="{FF2B5EF4-FFF2-40B4-BE49-F238E27FC236}">
                <a16:creationId xmlns:a16="http://schemas.microsoft.com/office/drawing/2014/main" id="{40671497-00C6-DC43-8F8A-CCE33A3F7D94}"/>
              </a:ext>
            </a:extLst>
          </p:cNvPr>
          <p:cNvSpPr/>
          <p:nvPr/>
        </p:nvSpPr>
        <p:spPr>
          <a:xfrm>
            <a:off x="6899508" y="2549113"/>
            <a:ext cx="792478" cy="429111"/>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Abgerundetes Rechteck 17">
            <a:extLst>
              <a:ext uri="{FF2B5EF4-FFF2-40B4-BE49-F238E27FC236}">
                <a16:creationId xmlns:a16="http://schemas.microsoft.com/office/drawing/2014/main" id="{B1230933-B3DF-9F47-AD34-F6BC5259C61E}"/>
              </a:ext>
            </a:extLst>
          </p:cNvPr>
          <p:cNvSpPr/>
          <p:nvPr/>
        </p:nvSpPr>
        <p:spPr>
          <a:xfrm>
            <a:off x="7747111" y="2186138"/>
            <a:ext cx="1597857" cy="1155062"/>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b="1" dirty="0" err="1"/>
              <a:t>k</a:t>
            </a:r>
            <a:r>
              <a:rPr lang="de-DE" sz="2400" b="1" dirty="0" err="1" smtClean="0"/>
              <a:t>urzfr</a:t>
            </a:r>
            <a:r>
              <a:rPr lang="de-DE" sz="2400" dirty="0" smtClean="0"/>
              <a:t>. </a:t>
            </a:r>
            <a:r>
              <a:rPr lang="de-DE" sz="2400" b="1" dirty="0" smtClean="0"/>
              <a:t>Folgen</a:t>
            </a:r>
            <a:endParaRPr lang="de-DE" sz="2400" b="1" dirty="0"/>
          </a:p>
        </p:txBody>
      </p:sp>
      <p:sp>
        <p:nvSpPr>
          <p:cNvPr id="19" name="Pfeil nach rechts 18">
            <a:extLst>
              <a:ext uri="{FF2B5EF4-FFF2-40B4-BE49-F238E27FC236}">
                <a16:creationId xmlns:a16="http://schemas.microsoft.com/office/drawing/2014/main" id="{40671497-00C6-DC43-8F8A-CCE33A3F7D94}"/>
              </a:ext>
            </a:extLst>
          </p:cNvPr>
          <p:cNvSpPr/>
          <p:nvPr/>
        </p:nvSpPr>
        <p:spPr>
          <a:xfrm>
            <a:off x="9403333" y="2549113"/>
            <a:ext cx="792478" cy="429111"/>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Abgerundetes Rechteck 19">
            <a:extLst>
              <a:ext uri="{FF2B5EF4-FFF2-40B4-BE49-F238E27FC236}">
                <a16:creationId xmlns:a16="http://schemas.microsoft.com/office/drawing/2014/main" id="{B1230933-B3DF-9F47-AD34-F6BC5259C61E}"/>
              </a:ext>
            </a:extLst>
          </p:cNvPr>
          <p:cNvSpPr/>
          <p:nvPr/>
        </p:nvSpPr>
        <p:spPr>
          <a:xfrm>
            <a:off x="10250936" y="2186138"/>
            <a:ext cx="1597857" cy="1155062"/>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b="1" dirty="0" err="1"/>
              <a:t>l</a:t>
            </a:r>
            <a:r>
              <a:rPr lang="de-DE" sz="2400" b="1" dirty="0" err="1" smtClean="0"/>
              <a:t>angfrist</a:t>
            </a:r>
            <a:r>
              <a:rPr lang="de-DE" sz="2400" dirty="0" smtClean="0"/>
              <a:t>. </a:t>
            </a:r>
            <a:r>
              <a:rPr lang="de-DE" sz="2400" b="1" dirty="0" smtClean="0"/>
              <a:t>Folgen</a:t>
            </a:r>
            <a:endParaRPr lang="de-DE" sz="2400" b="1" dirty="0"/>
          </a:p>
        </p:txBody>
      </p:sp>
      <p:sp>
        <p:nvSpPr>
          <p:cNvPr id="7" name="Textfeld 6"/>
          <p:cNvSpPr txBox="1"/>
          <p:nvPr/>
        </p:nvSpPr>
        <p:spPr>
          <a:xfrm>
            <a:off x="332911" y="3873859"/>
            <a:ext cx="1614792" cy="1200329"/>
          </a:xfrm>
          <a:prstGeom prst="rect">
            <a:avLst/>
          </a:prstGeom>
          <a:noFill/>
        </p:spPr>
        <p:txBody>
          <a:bodyPr wrap="square" rtlCol="0">
            <a:spAutoFit/>
          </a:bodyPr>
          <a:lstStyle/>
          <a:p>
            <a:r>
              <a:rPr lang="de-DE" dirty="0" smtClean="0"/>
              <a:t>Arbeits-gestaltung:</a:t>
            </a:r>
          </a:p>
          <a:p>
            <a:r>
              <a:rPr lang="de-DE" dirty="0" smtClean="0"/>
              <a:t>Ressourcen</a:t>
            </a:r>
          </a:p>
          <a:p>
            <a:r>
              <a:rPr lang="de-DE" dirty="0" smtClean="0"/>
              <a:t>Belastungen</a:t>
            </a:r>
            <a:endParaRPr lang="de-DE" dirty="0"/>
          </a:p>
        </p:txBody>
      </p:sp>
      <p:sp>
        <p:nvSpPr>
          <p:cNvPr id="22" name="Textfeld 21"/>
          <p:cNvSpPr txBox="1"/>
          <p:nvPr/>
        </p:nvSpPr>
        <p:spPr>
          <a:xfrm>
            <a:off x="2963881" y="3873858"/>
            <a:ext cx="1614792" cy="1200329"/>
          </a:xfrm>
          <a:prstGeom prst="rect">
            <a:avLst/>
          </a:prstGeom>
          <a:noFill/>
        </p:spPr>
        <p:txBody>
          <a:bodyPr wrap="square" rtlCol="0">
            <a:spAutoFit/>
          </a:bodyPr>
          <a:lstStyle/>
          <a:p>
            <a:r>
              <a:rPr lang="de-DE" dirty="0" err="1" smtClean="0"/>
              <a:t>Grübelstop</a:t>
            </a:r>
            <a:endParaRPr lang="de-DE" dirty="0" smtClean="0"/>
          </a:p>
          <a:p>
            <a:r>
              <a:rPr lang="de-DE" dirty="0" smtClean="0"/>
              <a:t>Vertrauen in eigene Fähig-</a:t>
            </a:r>
            <a:r>
              <a:rPr lang="de-DE" dirty="0" err="1" smtClean="0"/>
              <a:t>keiten</a:t>
            </a:r>
            <a:endParaRPr lang="de-DE" dirty="0" smtClean="0"/>
          </a:p>
        </p:txBody>
      </p:sp>
      <p:sp>
        <p:nvSpPr>
          <p:cNvPr id="23" name="Textfeld 22"/>
          <p:cNvSpPr txBox="1"/>
          <p:nvPr/>
        </p:nvSpPr>
        <p:spPr>
          <a:xfrm>
            <a:off x="7774961" y="3890338"/>
            <a:ext cx="1838450" cy="923330"/>
          </a:xfrm>
          <a:prstGeom prst="rect">
            <a:avLst/>
          </a:prstGeom>
          <a:noFill/>
        </p:spPr>
        <p:txBody>
          <a:bodyPr wrap="square" rtlCol="0">
            <a:spAutoFit/>
          </a:bodyPr>
          <a:lstStyle/>
          <a:p>
            <a:r>
              <a:rPr lang="de-DE" dirty="0" smtClean="0"/>
              <a:t>Entspannung</a:t>
            </a:r>
          </a:p>
          <a:p>
            <a:r>
              <a:rPr lang="de-DE" dirty="0" smtClean="0"/>
              <a:t>Sport</a:t>
            </a:r>
          </a:p>
          <a:p>
            <a:endParaRPr lang="de-DE" dirty="0" smtClean="0"/>
          </a:p>
        </p:txBody>
      </p:sp>
      <p:sp>
        <p:nvSpPr>
          <p:cNvPr id="24" name="Textfeld 23"/>
          <p:cNvSpPr txBox="1"/>
          <p:nvPr/>
        </p:nvSpPr>
        <p:spPr>
          <a:xfrm>
            <a:off x="5257592" y="3890338"/>
            <a:ext cx="1838450" cy="1477328"/>
          </a:xfrm>
          <a:prstGeom prst="rect">
            <a:avLst/>
          </a:prstGeom>
          <a:noFill/>
        </p:spPr>
        <p:txBody>
          <a:bodyPr wrap="square" rtlCol="0">
            <a:spAutoFit/>
          </a:bodyPr>
          <a:lstStyle/>
          <a:p>
            <a:r>
              <a:rPr lang="de-DE" dirty="0" smtClean="0"/>
              <a:t>Rauchen</a:t>
            </a:r>
          </a:p>
          <a:p>
            <a:r>
              <a:rPr lang="de-DE" dirty="0" smtClean="0"/>
              <a:t>Hektik</a:t>
            </a:r>
          </a:p>
          <a:p>
            <a:r>
              <a:rPr lang="de-DE" dirty="0" smtClean="0"/>
              <a:t>Süßigkeiten</a:t>
            </a:r>
          </a:p>
          <a:p>
            <a:r>
              <a:rPr lang="de-DE" dirty="0" smtClean="0"/>
              <a:t>Zeitmanagement</a:t>
            </a:r>
          </a:p>
          <a:p>
            <a:endParaRPr lang="de-DE" dirty="0" smtClean="0"/>
          </a:p>
        </p:txBody>
      </p:sp>
      <p:sp>
        <p:nvSpPr>
          <p:cNvPr id="25" name="Textfeld 24"/>
          <p:cNvSpPr txBox="1"/>
          <p:nvPr/>
        </p:nvSpPr>
        <p:spPr>
          <a:xfrm>
            <a:off x="10250936" y="3890338"/>
            <a:ext cx="1838450" cy="369332"/>
          </a:xfrm>
          <a:prstGeom prst="rect">
            <a:avLst/>
          </a:prstGeom>
          <a:noFill/>
        </p:spPr>
        <p:txBody>
          <a:bodyPr wrap="square" rtlCol="0">
            <a:spAutoFit/>
          </a:bodyPr>
          <a:lstStyle/>
          <a:p>
            <a:r>
              <a:rPr lang="de-DE" dirty="0" smtClean="0"/>
              <a:t>Ernährung</a:t>
            </a:r>
          </a:p>
        </p:txBody>
      </p:sp>
      <p:sp>
        <p:nvSpPr>
          <p:cNvPr id="26" name="Geschweifte Klammer links 25"/>
          <p:cNvSpPr/>
          <p:nvPr/>
        </p:nvSpPr>
        <p:spPr>
          <a:xfrm rot="16200000">
            <a:off x="7119627" y="914607"/>
            <a:ext cx="404790" cy="9053542"/>
          </a:xfrm>
          <a:prstGeom prst="leftBrace">
            <a:avLst>
              <a:gd name="adj1" fmla="val 19144"/>
              <a:gd name="adj2" fmla="val 4666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7" name="Textfeld 26"/>
          <p:cNvSpPr txBox="1"/>
          <p:nvPr/>
        </p:nvSpPr>
        <p:spPr>
          <a:xfrm>
            <a:off x="5919723" y="5769082"/>
            <a:ext cx="3247625" cy="369332"/>
          </a:xfrm>
          <a:prstGeom prst="rect">
            <a:avLst/>
          </a:prstGeom>
          <a:noFill/>
        </p:spPr>
        <p:txBody>
          <a:bodyPr wrap="square" rtlCol="0">
            <a:spAutoFit/>
          </a:bodyPr>
          <a:lstStyle/>
          <a:p>
            <a:r>
              <a:rPr lang="de-DE" b="1" dirty="0" smtClean="0"/>
              <a:t>Verhaltensprävention</a:t>
            </a:r>
          </a:p>
        </p:txBody>
      </p:sp>
      <p:sp>
        <p:nvSpPr>
          <p:cNvPr id="28" name="Geschweifte Klammer links 27"/>
          <p:cNvSpPr/>
          <p:nvPr/>
        </p:nvSpPr>
        <p:spPr>
          <a:xfrm rot="16200000">
            <a:off x="907739" y="4618516"/>
            <a:ext cx="367866" cy="1712066"/>
          </a:xfrm>
          <a:prstGeom prst="leftBrace">
            <a:avLst>
              <a:gd name="adj1" fmla="val 19144"/>
              <a:gd name="adj2" fmla="val 4666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9" name="Textfeld 28"/>
          <p:cNvSpPr txBox="1"/>
          <p:nvPr/>
        </p:nvSpPr>
        <p:spPr>
          <a:xfrm>
            <a:off x="235636" y="5769082"/>
            <a:ext cx="3247625" cy="369332"/>
          </a:xfrm>
          <a:prstGeom prst="rect">
            <a:avLst/>
          </a:prstGeom>
          <a:noFill/>
        </p:spPr>
        <p:txBody>
          <a:bodyPr wrap="square" rtlCol="0">
            <a:spAutoFit/>
          </a:bodyPr>
          <a:lstStyle/>
          <a:p>
            <a:r>
              <a:rPr lang="de-DE" b="1" dirty="0" smtClean="0"/>
              <a:t>Verhältnisprävention</a:t>
            </a:r>
          </a:p>
        </p:txBody>
      </p:sp>
    </p:spTree>
    <p:extLst>
      <p:ext uri="{BB962C8B-B14F-4D97-AF65-F5344CB8AC3E}">
        <p14:creationId xmlns:p14="http://schemas.microsoft.com/office/powerpoint/2010/main" val="5503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508000" y="1463278"/>
            <a:ext cx="10710333" cy="508892"/>
          </a:xfrm>
        </p:spPr>
        <p:txBody>
          <a:bodyPr/>
          <a:lstStyle/>
          <a:p>
            <a:pPr marL="0" indent="0">
              <a:buNone/>
            </a:pPr>
            <a:r>
              <a:rPr lang="de-DE" dirty="0"/>
              <a:t>Es gibt unterschiedliche Ansätze der präventiven Gesundheitsförderung:</a:t>
            </a:r>
          </a:p>
          <a:p>
            <a:pPr marL="0" indent="0">
              <a:buNone/>
            </a:pPr>
            <a:endParaRPr lang="de-DE" dirty="0"/>
          </a:p>
          <a:p>
            <a:pPr marL="0" indent="0">
              <a:buNone/>
            </a:pP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6907212"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Maßnahmen und Prävention</a:t>
            </a:r>
            <a:endParaRPr lang="de-DE" sz="4400" b="1" dirty="0"/>
          </a:p>
        </p:txBody>
      </p:sp>
      <p:sp>
        <p:nvSpPr>
          <p:cNvPr id="9" name="Rechteck 8">
            <a:extLst>
              <a:ext uri="{FF2B5EF4-FFF2-40B4-BE49-F238E27FC236}">
                <a16:creationId xmlns:a16="http://schemas.microsoft.com/office/drawing/2014/main" id="{6D8D16BB-5978-3943-98F6-8FA2CE4B5B02}"/>
              </a:ext>
            </a:extLst>
          </p:cNvPr>
          <p:cNvSpPr/>
          <p:nvPr/>
        </p:nvSpPr>
        <p:spPr>
          <a:xfrm>
            <a:off x="508000" y="2133601"/>
            <a:ext cx="5317067" cy="4222748"/>
          </a:xfrm>
          <a:prstGeom prst="rect">
            <a:avLst/>
          </a:prstGeom>
          <a:solidFill>
            <a:srgbClr val="29829C">
              <a:alpha val="95000"/>
            </a:srgb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4000" b="1" u="sng" dirty="0">
                <a:ln w="10160">
                  <a:solidFill>
                    <a:schemeClr val="accent5"/>
                  </a:solidFill>
                  <a:prstDash val="solid"/>
                </a:ln>
                <a:solidFill>
                  <a:srgbClr val="FFFFFF"/>
                </a:solidFill>
                <a:effectLst>
                  <a:outerShdw blurRad="38100" dist="22860" dir="5400000" algn="tl" rotWithShape="0">
                    <a:srgbClr val="000000">
                      <a:alpha val="30000"/>
                    </a:srgbClr>
                  </a:outerShdw>
                </a:effectLst>
              </a:rPr>
              <a:t>Verhaltens</a:t>
            </a:r>
            <a:r>
              <a:rPr lang="de-DE" sz="4000" dirty="0">
                <a:ln w="10160">
                  <a:solidFill>
                    <a:schemeClr val="accent5"/>
                  </a:solidFill>
                  <a:prstDash val="solid"/>
                </a:ln>
                <a:solidFill>
                  <a:srgbClr val="FFFFFF"/>
                </a:solidFill>
                <a:effectLst>
                  <a:outerShdw blurRad="38100" dist="22860" dir="5400000" algn="tl" rotWithShape="0">
                    <a:srgbClr val="000000">
                      <a:alpha val="30000"/>
                    </a:srgbClr>
                  </a:outerShdw>
                </a:effectLst>
              </a:rPr>
              <a:t>prävention</a:t>
            </a:r>
            <a:r>
              <a:rPr lang="de-DE"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a:p>
            <a:pPr marL="571500" indent="-571500">
              <a:buFont typeface="Arial" panose="020B0604020202020204" pitchFamily="34" charset="0"/>
              <a:buChar char="•"/>
            </a:pPr>
            <a:r>
              <a:rPr lang="de-DE"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Der/Die Einzelne wird dazu motiviert sich gesundheitsförderlich und risikoarm zu verhalten</a:t>
            </a:r>
          </a:p>
          <a:p>
            <a:pPr marL="571500" indent="-571500">
              <a:buFont typeface="Arial" panose="020B0604020202020204" pitchFamily="34" charset="0"/>
              <a:buChar char="•"/>
            </a:pPr>
            <a:r>
              <a:rPr lang="de-DE"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Bsp.: Aufklärung &amp; Information; Gesundheits-coaching </a:t>
            </a:r>
          </a:p>
        </p:txBody>
      </p:sp>
      <p:sp>
        <p:nvSpPr>
          <p:cNvPr id="10" name="Rechteck 9">
            <a:extLst>
              <a:ext uri="{FF2B5EF4-FFF2-40B4-BE49-F238E27FC236}">
                <a16:creationId xmlns:a16="http://schemas.microsoft.com/office/drawing/2014/main" id="{8610436E-1F1B-D54F-9FBB-549524EFF5B1}"/>
              </a:ext>
            </a:extLst>
          </p:cNvPr>
          <p:cNvSpPr/>
          <p:nvPr/>
        </p:nvSpPr>
        <p:spPr>
          <a:xfrm>
            <a:off x="6366933" y="2133601"/>
            <a:ext cx="5317067" cy="4222748"/>
          </a:xfrm>
          <a:prstGeom prst="rect">
            <a:avLst/>
          </a:prstGeom>
          <a:solidFill>
            <a:srgbClr val="29829C">
              <a:alpha val="95000"/>
            </a:srgb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4000" b="1" u="sng" dirty="0">
                <a:ln w="10160">
                  <a:solidFill>
                    <a:schemeClr val="accent5"/>
                  </a:solidFill>
                  <a:prstDash val="solid"/>
                </a:ln>
                <a:solidFill>
                  <a:srgbClr val="FFFFFF"/>
                </a:solidFill>
                <a:effectLst>
                  <a:outerShdw blurRad="38100" dist="22860" dir="5400000" algn="tl" rotWithShape="0">
                    <a:srgbClr val="000000">
                      <a:alpha val="30000"/>
                    </a:srgbClr>
                  </a:outerShdw>
                </a:effectLst>
              </a:rPr>
              <a:t>Verhältnis</a:t>
            </a:r>
            <a:r>
              <a:rPr lang="de-DE" sz="4000" dirty="0">
                <a:ln w="10160">
                  <a:solidFill>
                    <a:schemeClr val="accent5"/>
                  </a:solidFill>
                  <a:prstDash val="solid"/>
                </a:ln>
                <a:solidFill>
                  <a:srgbClr val="FFFFFF"/>
                </a:solidFill>
                <a:effectLst>
                  <a:outerShdw blurRad="38100" dist="22860" dir="5400000" algn="tl" rotWithShape="0">
                    <a:srgbClr val="000000">
                      <a:alpha val="30000"/>
                    </a:srgbClr>
                  </a:outerShdw>
                </a:effectLst>
              </a:rPr>
              <a:t>prävention</a:t>
            </a:r>
            <a:r>
              <a:rPr lang="de-DE"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a:p>
            <a:pPr marL="571500" indent="-571500">
              <a:buFont typeface="Arial" panose="020B0604020202020204" pitchFamily="34" charset="0"/>
              <a:buChar char="•"/>
            </a:pPr>
            <a:r>
              <a:rPr lang="de-DE"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Die individuellen Rahmen-bedingungen sollen gesundheitsförderlich gestaltet werden</a:t>
            </a:r>
          </a:p>
          <a:p>
            <a:pPr marL="571500" indent="-571500">
              <a:buFont typeface="Arial" panose="020B0604020202020204" pitchFamily="34" charset="0"/>
              <a:buChar char="•"/>
            </a:pPr>
            <a:r>
              <a:rPr lang="de-DE"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Bsp.: Verbesserung des Raumklimas</a:t>
            </a:r>
            <a:endParaRPr lang="de-DE"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de-DE"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p>
        </p:txBody>
      </p:sp>
    </p:spTree>
    <p:extLst>
      <p:ext uri="{BB962C8B-B14F-4D97-AF65-F5344CB8AC3E}">
        <p14:creationId xmlns:p14="http://schemas.microsoft.com/office/powerpoint/2010/main" val="351133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163368" y="1624708"/>
            <a:ext cx="11865264" cy="5614517"/>
          </a:xfrm>
        </p:spPr>
        <p:txBody>
          <a:bodyPr>
            <a:normAutofit/>
          </a:bodyPr>
          <a:lstStyle/>
          <a:p>
            <a:pPr lvl="0"/>
            <a:r>
              <a:rPr lang="de-DE" b="1" dirty="0"/>
              <a:t>Legen Sie sich auf eine betriebliche Position / Funktion / Stelle konkret fest und benennen Sie diese.</a:t>
            </a:r>
            <a:r>
              <a:rPr lang="de-DE" dirty="0"/>
              <a:t> Dies könnte bspw. „Störungsbehebung im Bereich Dosiertechnik“    oder „Steuerung des Kaltwalzprozesses an der Leitstelle Tandemstraße“ sein. </a:t>
            </a:r>
          </a:p>
          <a:p>
            <a:pPr lvl="0"/>
            <a:r>
              <a:rPr lang="de-DE" dirty="0" smtClean="0"/>
              <a:t>Vergegenwärtigen </a:t>
            </a:r>
            <a:r>
              <a:rPr lang="de-DE" dirty="0"/>
              <a:t>Sie sich die Ressourcen und Belastungen dieses Arbeitsprozesses, dieser konkreten Funktion. Nutzen Sie dazu die angehängte </a:t>
            </a:r>
            <a:r>
              <a:rPr lang="de-DE" dirty="0" smtClean="0"/>
              <a:t>Dokumentationshilfe. Um </a:t>
            </a:r>
            <a:r>
              <a:rPr lang="de-DE" dirty="0"/>
              <a:t>konkrete Ergebnisse zu erhalten, ziehen Sie nach Möglichkeit jemanden hinzu, der Ihnen nähere Auskunft geben kann (z.B. eine/n Kollegen*in, der/die dort arbeitet). Je konkreter die Ergebnisse, umso besser verwertbar für die Ausbildung. </a:t>
            </a:r>
          </a:p>
          <a:p>
            <a:pPr lvl="0"/>
            <a:r>
              <a:rPr lang="de-DE" b="1" dirty="0" smtClean="0"/>
              <a:t>Notieren </a:t>
            </a:r>
            <a:r>
              <a:rPr lang="de-DE" b="1" dirty="0"/>
              <a:t>Sie die wichtigsten Ressourcen und Belastungen auf dem angehängten Antwortblatt</a:t>
            </a:r>
            <a:r>
              <a:rPr lang="de-DE" b="1" dirty="0" smtClean="0"/>
              <a:t>.</a:t>
            </a: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6907212"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Maßnahmen und Prävention</a:t>
            </a:r>
            <a:endParaRPr lang="de-DE" sz="4400" b="1" dirty="0"/>
          </a:p>
        </p:txBody>
      </p:sp>
    </p:spTree>
    <p:extLst>
      <p:ext uri="{BB962C8B-B14F-4D97-AF65-F5344CB8AC3E}">
        <p14:creationId xmlns:p14="http://schemas.microsoft.com/office/powerpoint/2010/main" val="3702569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562263" y="1596774"/>
            <a:ext cx="11067473" cy="4779419"/>
          </a:xfrm>
        </p:spPr>
        <p:txBody>
          <a:bodyPr>
            <a:normAutofit/>
          </a:bodyPr>
          <a:lstStyle/>
          <a:p>
            <a:pPr marL="0" indent="0">
              <a:buNone/>
            </a:pPr>
            <a:r>
              <a:rPr lang="de-DE" sz="3200" dirty="0"/>
              <a:t>Zur Verfestigung der erarbeiteten Inhalte soll im betrieblichen Alltag eine Analyse eines Arbeitsplatzes durchgeführt werden. </a:t>
            </a:r>
          </a:p>
          <a:p>
            <a:pPr marL="0" indent="0">
              <a:buNone/>
            </a:pPr>
            <a:endParaRPr lang="de-DE" sz="3200" dirty="0"/>
          </a:p>
          <a:p>
            <a:pPr marL="0" indent="0">
              <a:buNone/>
            </a:pPr>
            <a:r>
              <a:rPr lang="de-DE" sz="3200" dirty="0"/>
              <a:t>Die Aufgabenstellung sowie weitere Erläuterungen finden Sie in den bereitgestellten Unterlagen.</a:t>
            </a:r>
          </a:p>
          <a:p>
            <a:pPr marL="0" indent="0">
              <a:buNone/>
            </a:pPr>
            <a:endParaRPr lang="de-DE" sz="3200" dirty="0"/>
          </a:p>
          <a:p>
            <a:pPr marL="0" indent="0">
              <a:buNone/>
            </a:pPr>
            <a:r>
              <a:rPr lang="de-DE" sz="3200" dirty="0"/>
              <a:t>Sollten sich Fragen oder Anregungen bei der Bearbeitung ergeben können diese gerne an </a:t>
            </a:r>
            <a:r>
              <a:rPr lang="de-DE" sz="3200" i="1" dirty="0"/>
              <a:t>______</a:t>
            </a:r>
            <a:r>
              <a:rPr lang="de-DE" sz="3200" i="1" u="sng" dirty="0">
                <a:solidFill>
                  <a:srgbClr val="FF0000"/>
                </a:solidFill>
              </a:rPr>
              <a:t>Kontaktdaten einfügen</a:t>
            </a:r>
            <a:r>
              <a:rPr lang="de-DE" sz="3200" i="1" dirty="0"/>
              <a:t>______</a:t>
            </a:r>
            <a:r>
              <a:rPr lang="de-DE" sz="3200" dirty="0"/>
              <a:t> gerichtet werden.</a:t>
            </a:r>
            <a:endParaRPr lang="de-DE" dirty="0"/>
          </a:p>
          <a:p>
            <a:pPr marL="0" indent="0">
              <a:buNone/>
            </a:pP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5881354" cy="769441"/>
          </a:xfrm>
          <a:prstGeom prst="rect">
            <a:avLst/>
          </a:prstGeom>
          <a:noFill/>
        </p:spPr>
        <p:txBody>
          <a:bodyPr wrap="none" rtlCol="0">
            <a:spAutoFit/>
          </a:bodyPr>
          <a:lstStyle/>
          <a:p>
            <a:r>
              <a:rPr lang="de-DE" sz="44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Praxisaufgabe (optional)</a:t>
            </a:r>
            <a:endParaRPr lang="de-DE" sz="4400" b="1" dirty="0"/>
          </a:p>
        </p:txBody>
      </p:sp>
    </p:spTree>
    <p:extLst>
      <p:ext uri="{BB962C8B-B14F-4D97-AF65-F5344CB8AC3E}">
        <p14:creationId xmlns:p14="http://schemas.microsoft.com/office/powerpoint/2010/main" val="885518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562263" y="1596774"/>
            <a:ext cx="11067473" cy="4779419"/>
          </a:xfrm>
        </p:spPr>
        <p:txBody>
          <a:bodyPr anchor="ctr">
            <a:normAutofit/>
          </a:bodyPr>
          <a:lstStyle/>
          <a:p>
            <a:pPr marL="0" indent="0">
              <a:buNone/>
            </a:pPr>
            <a:r>
              <a:rPr lang="de-DE" sz="4400" dirty="0"/>
              <a:t>Geben Sie ein kurzes „Blitzlicht“:</a:t>
            </a:r>
          </a:p>
          <a:p>
            <a:pPr marL="0" indent="0" algn="ctr">
              <a:buNone/>
            </a:pPr>
            <a:endParaRPr lang="de-DE" sz="4400" dirty="0"/>
          </a:p>
          <a:p>
            <a:pPr marL="457200" lvl="1" indent="0">
              <a:buNone/>
            </a:pPr>
            <a:r>
              <a:rPr lang="de-DE" sz="4000" dirty="0"/>
              <a:t>Was hat Ihnen gefallen?</a:t>
            </a:r>
          </a:p>
          <a:p>
            <a:pPr marL="457200" lvl="1" indent="0">
              <a:buNone/>
            </a:pPr>
            <a:endParaRPr lang="de-DE" sz="4000" dirty="0"/>
          </a:p>
          <a:p>
            <a:pPr marL="457200" lvl="1" indent="0">
              <a:buNone/>
            </a:pPr>
            <a:r>
              <a:rPr lang="de-DE" sz="4000" dirty="0"/>
              <a:t>Haben Sie Verbesserungsvorschläge?</a:t>
            </a:r>
          </a:p>
          <a:p>
            <a:pPr marL="0" indent="0">
              <a:buNone/>
            </a:pP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2394951"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Feedback</a:t>
            </a:r>
            <a:endParaRPr lang="de-DE" sz="4400" b="1" dirty="0"/>
          </a:p>
        </p:txBody>
      </p:sp>
    </p:spTree>
    <p:extLst>
      <p:ext uri="{BB962C8B-B14F-4D97-AF65-F5344CB8AC3E}">
        <p14:creationId xmlns:p14="http://schemas.microsoft.com/office/powerpoint/2010/main" val="3417009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8E777F9-339E-3E44-8911-5A808A33CEBA}"/>
              </a:ext>
            </a:extLst>
          </p:cNvPr>
          <p:cNvSpPr>
            <a:spLocks noGrp="1"/>
          </p:cNvSpPr>
          <p:nvPr>
            <p:ph type="sldNum" sz="quarter" idx="12"/>
          </p:nvPr>
        </p:nvSpPr>
        <p:spPr/>
        <p:txBody>
          <a:bodyPr/>
          <a:lstStyle/>
          <a:p>
            <a:fld id="{F7865EB0-CEA4-9349-B79E-9F1516F794EC}" type="slidenum">
              <a:rPr lang="de-DE" smtClean="0"/>
              <a:t>15</a:t>
            </a:fld>
            <a:endParaRPr lang="de-DE" dirty="0"/>
          </a:p>
        </p:txBody>
      </p:sp>
      <p:pic>
        <p:nvPicPr>
          <p:cNvPr id="5" name="Grafik 4">
            <a:extLst>
              <a:ext uri="{FF2B5EF4-FFF2-40B4-BE49-F238E27FC236}">
                <a16:creationId xmlns:a16="http://schemas.microsoft.com/office/drawing/2014/main" id="{1CFFFA30-B96B-824B-B412-0023E4491113}"/>
              </a:ext>
            </a:extLst>
          </p:cNvPr>
          <p:cNvPicPr>
            <a:picLocks noChangeAspect="1"/>
          </p:cNvPicPr>
          <p:nvPr/>
        </p:nvPicPr>
        <p:blipFill>
          <a:blip r:embed="rId2"/>
          <a:stretch>
            <a:fillRect/>
          </a:stretch>
        </p:blipFill>
        <p:spPr>
          <a:xfrm>
            <a:off x="9119441" y="393265"/>
            <a:ext cx="1927816" cy="1337034"/>
          </a:xfrm>
          <a:prstGeom prst="rect">
            <a:avLst/>
          </a:prstGeom>
        </p:spPr>
      </p:pic>
      <p:pic>
        <p:nvPicPr>
          <p:cNvPr id="6" name="Grafik 5">
            <a:extLst>
              <a:ext uri="{FF2B5EF4-FFF2-40B4-BE49-F238E27FC236}">
                <a16:creationId xmlns:a16="http://schemas.microsoft.com/office/drawing/2014/main" id="{264CA018-6699-A445-A6C6-03B9631E7277}"/>
              </a:ext>
            </a:extLst>
          </p:cNvPr>
          <p:cNvPicPr>
            <a:picLocks noChangeAspect="1"/>
          </p:cNvPicPr>
          <p:nvPr/>
        </p:nvPicPr>
        <p:blipFill>
          <a:blip r:embed="rId3"/>
          <a:stretch>
            <a:fillRect/>
          </a:stretch>
        </p:blipFill>
        <p:spPr>
          <a:xfrm>
            <a:off x="1053085" y="781780"/>
            <a:ext cx="2924460" cy="560003"/>
          </a:xfrm>
          <a:prstGeom prst="rect">
            <a:avLst/>
          </a:prstGeom>
        </p:spPr>
      </p:pic>
      <p:pic>
        <p:nvPicPr>
          <p:cNvPr id="7" name="Grafik 6">
            <a:extLst>
              <a:ext uri="{FF2B5EF4-FFF2-40B4-BE49-F238E27FC236}">
                <a16:creationId xmlns:a16="http://schemas.microsoft.com/office/drawing/2014/main" id="{FB92EF6C-4BD6-B248-9656-82674A174D0C}"/>
              </a:ext>
            </a:extLst>
          </p:cNvPr>
          <p:cNvPicPr>
            <a:picLocks noChangeAspect="1"/>
          </p:cNvPicPr>
          <p:nvPr/>
        </p:nvPicPr>
        <p:blipFill>
          <a:blip r:embed="rId4"/>
          <a:stretch>
            <a:fillRect/>
          </a:stretch>
        </p:blipFill>
        <p:spPr>
          <a:xfrm>
            <a:off x="4795893" y="290222"/>
            <a:ext cx="3505200" cy="1434993"/>
          </a:xfrm>
          <a:prstGeom prst="rect">
            <a:avLst/>
          </a:prstGeom>
        </p:spPr>
      </p:pic>
      <p:sp>
        <p:nvSpPr>
          <p:cNvPr id="8" name="Rechteck 7">
            <a:extLst>
              <a:ext uri="{FF2B5EF4-FFF2-40B4-BE49-F238E27FC236}">
                <a16:creationId xmlns:a16="http://schemas.microsoft.com/office/drawing/2014/main" id="{96962979-107A-414F-B0EB-502C31E396C3}"/>
              </a:ext>
            </a:extLst>
          </p:cNvPr>
          <p:cNvSpPr/>
          <p:nvPr/>
        </p:nvSpPr>
        <p:spPr>
          <a:xfrm>
            <a:off x="0" y="1994254"/>
            <a:ext cx="12192000" cy="3595842"/>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 name="Titel 1">
            <a:extLst>
              <a:ext uri="{FF2B5EF4-FFF2-40B4-BE49-F238E27FC236}">
                <a16:creationId xmlns:a16="http://schemas.microsoft.com/office/drawing/2014/main" id="{A86C4513-ED96-914F-868B-4D5B705AF0ED}"/>
              </a:ext>
            </a:extLst>
          </p:cNvPr>
          <p:cNvSpPr>
            <a:spLocks noGrp="1"/>
          </p:cNvSpPr>
          <p:nvPr>
            <p:ph type="title"/>
          </p:nvPr>
        </p:nvSpPr>
        <p:spPr>
          <a:xfrm>
            <a:off x="838200" y="2340576"/>
            <a:ext cx="10515600" cy="2392643"/>
          </a:xfrm>
          <a:noFill/>
        </p:spPr>
        <p:txBody>
          <a:bodyPr>
            <a:noAutofit/>
          </a:bodyPr>
          <a:lstStyle/>
          <a:p>
            <a:pPr algn="just"/>
            <a:r>
              <a:rPr lang="de-DE" sz="2400" b="1" dirty="0">
                <a:ln w="0">
                  <a:solidFill>
                    <a:schemeClr val="accent5"/>
                  </a:solidFill>
                  <a:prstDash val="solid"/>
                </a:ln>
                <a:solidFill>
                  <a:srgbClr val="FFFFFF"/>
                </a:solidFill>
                <a:effectLst>
                  <a:outerShdw blurRad="38100" dist="22860" dir="5400000" algn="tl" rotWithShape="0">
                    <a:srgbClr val="000000">
                      <a:alpha val="30000"/>
                    </a:srgbClr>
                  </a:outerShdw>
                </a:effectLst>
              </a:rPr>
              <a:t>Diese Präsentation ist im Rahmen des BMBF-Projekts IntAGt entstanden. In diesem Projekt wurden praxistaugliche Konzepte </a:t>
            </a:r>
            <a:r>
              <a:rPr lang="de-DE" sz="2400" b="1" dirty="0" smtClean="0">
                <a:ln w="0">
                  <a:solidFill>
                    <a:schemeClr val="accent5"/>
                  </a:solidFill>
                  <a:prstDash val="solid"/>
                </a:ln>
                <a:solidFill>
                  <a:srgbClr val="FFFFFF"/>
                </a:solidFill>
                <a:effectLst>
                  <a:outerShdw blurRad="38100" dist="22860" dir="5400000" algn="tl" rotWithShape="0">
                    <a:srgbClr val="000000">
                      <a:alpha val="30000"/>
                    </a:srgbClr>
                  </a:outerShdw>
                </a:effectLst>
              </a:rPr>
              <a:t>für Thematisierung von Arbeit und Gesundheit </a:t>
            </a:r>
            <a:r>
              <a:rPr lang="de-DE" sz="2400" b="1" dirty="0">
                <a:ln w="0">
                  <a:solidFill>
                    <a:schemeClr val="accent5"/>
                  </a:solidFill>
                  <a:prstDash val="solid"/>
                </a:ln>
                <a:solidFill>
                  <a:srgbClr val="FFFFFF"/>
                </a:solidFill>
                <a:effectLst>
                  <a:outerShdw blurRad="38100" dist="22860" dir="5400000" algn="tl" rotWithShape="0">
                    <a:srgbClr val="000000">
                      <a:alpha val="30000"/>
                    </a:srgbClr>
                  </a:outerShdw>
                </a:effectLst>
              </a:rPr>
              <a:t>in der Ausbildung entwickelt und in einigen Betrieben erprobt. Im Zentrum stehen die Auswirkungen auf die psychische Gesundheit. Das Forschungs- und Entwicklungsprojekt </a:t>
            </a:r>
            <a:r>
              <a:rPr lang="de-DE" sz="2400" b="1" dirty="0" smtClean="0">
                <a:ln w="0">
                  <a:solidFill>
                    <a:schemeClr val="accent5"/>
                  </a:solidFill>
                  <a:prstDash val="solid"/>
                </a:ln>
                <a:solidFill>
                  <a:srgbClr val="FFFFFF"/>
                </a:solidFill>
                <a:effectLst>
                  <a:outerShdw blurRad="38100" dist="22860" dir="5400000" algn="tl" rotWithShape="0">
                    <a:srgbClr val="000000">
                      <a:alpha val="30000"/>
                    </a:srgbClr>
                  </a:outerShdw>
                </a:effectLst>
              </a:rPr>
              <a:t>wurde </a:t>
            </a:r>
            <a:r>
              <a:rPr lang="de-DE" sz="2400" b="1" dirty="0">
                <a:ln w="0">
                  <a:solidFill>
                    <a:schemeClr val="accent5"/>
                  </a:solidFill>
                  <a:prstDash val="solid"/>
                </a:ln>
                <a:solidFill>
                  <a:srgbClr val="FFFFFF"/>
                </a:solidFill>
                <a:effectLst>
                  <a:outerShdw blurRad="38100" dist="22860" dir="5400000" algn="tl" rotWithShape="0">
                    <a:srgbClr val="000000">
                      <a:alpha val="30000"/>
                    </a:srgbClr>
                  </a:outerShdw>
                </a:effectLst>
              </a:rPr>
              <a:t>durch das Bundesministerium für Bildung und Forschung (BMBF) im Programm „Präventive Maßnahmen für die sichere und gesunde Arbeit von morgen“ gefördert und vom Projektträger Karlsruhe (PTKA) betreut</a:t>
            </a:r>
            <a:r>
              <a:rPr lang="de-DE" sz="2400" b="1" dirty="0" smtClean="0">
                <a:ln w="0">
                  <a:solidFill>
                    <a:schemeClr val="accent5"/>
                  </a:solidFill>
                  <a:prstDash val="solid"/>
                </a:ln>
                <a:solidFill>
                  <a:srgbClr val="FFFFFF"/>
                </a:solidFill>
                <a:effectLst>
                  <a:outerShdw blurRad="38100" dist="22860" dir="5400000" algn="tl" rotWithShape="0">
                    <a:srgbClr val="000000">
                      <a:alpha val="30000"/>
                    </a:srgbClr>
                  </a:outerShdw>
                </a:effectLst>
              </a:rPr>
              <a:t>.</a:t>
            </a:r>
            <a:endParaRPr lang="de-DE" sz="2400" b="1" dirty="0">
              <a:ln w="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0" name="Titel 1">
            <a:extLst>
              <a:ext uri="{FF2B5EF4-FFF2-40B4-BE49-F238E27FC236}">
                <a16:creationId xmlns:a16="http://schemas.microsoft.com/office/drawing/2014/main" id="{1394420A-7F47-9C44-8FC2-A7B4D652648E}"/>
              </a:ext>
            </a:extLst>
          </p:cNvPr>
          <p:cNvSpPr txBox="1">
            <a:spLocks/>
          </p:cNvSpPr>
          <p:nvPr/>
        </p:nvSpPr>
        <p:spPr>
          <a:xfrm>
            <a:off x="838200" y="4979095"/>
            <a:ext cx="10515600" cy="365125"/>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de-DE" sz="2800" b="1" dirty="0">
                <a:ln w="0">
                  <a:solidFill>
                    <a:schemeClr val="accent5"/>
                  </a:solidFill>
                  <a:prstDash val="solid"/>
                </a:ln>
                <a:solidFill>
                  <a:srgbClr val="FFFFFF"/>
                </a:solidFill>
                <a:effectLst>
                  <a:outerShdw blurRad="38100" dist="22860" dir="5400000" algn="tl" rotWithShape="0">
                    <a:srgbClr val="000000">
                      <a:alpha val="30000"/>
                    </a:srgbClr>
                  </a:outerShdw>
                </a:effectLst>
              </a:rPr>
              <a:t>Weitere Inhalte finden Sie unter:     www.projekt-intagt.de</a:t>
            </a:r>
          </a:p>
        </p:txBody>
      </p:sp>
      <p:sp>
        <p:nvSpPr>
          <p:cNvPr id="3" name="Rectangle 2"/>
          <p:cNvSpPr>
            <a:spLocks noChangeArrowheads="1"/>
          </p:cNvSpPr>
          <p:nvPr/>
        </p:nvSpPr>
        <p:spPr bwMode="auto">
          <a:xfrm>
            <a:off x="75415" y="-100866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dirty="0"/>
          </a:p>
        </p:txBody>
      </p:sp>
      <p:pic>
        <p:nvPicPr>
          <p:cNvPr id="2049" name="Grafik 12" descr="CC BY-SA 4.0">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111" y="5799924"/>
            <a:ext cx="1095974" cy="385964"/>
          </a:xfrm>
          <a:prstGeom prst="rect">
            <a:avLst/>
          </a:prstGeom>
          <a:noFill/>
          <a:extLst>
            <a:ext uri="{909E8E84-426E-40DD-AFC4-6F175D3DCCD1}">
              <a14:hiddenFill xmlns:a14="http://schemas.microsoft.com/office/drawing/2010/main">
                <a:solidFill>
                  <a:srgbClr val="FFFFFF"/>
                </a:solidFill>
              </a14:hiddenFill>
            </a:ext>
          </a:extLst>
        </p:spPr>
      </p:pic>
      <p:sp>
        <p:nvSpPr>
          <p:cNvPr id="16" name="Textfeld 15"/>
          <p:cNvSpPr txBox="1"/>
          <p:nvPr/>
        </p:nvSpPr>
        <p:spPr>
          <a:xfrm>
            <a:off x="1326456" y="5725429"/>
            <a:ext cx="10515600" cy="954107"/>
          </a:xfrm>
          <a:prstGeom prst="rect">
            <a:avLst/>
          </a:prstGeom>
          <a:noFill/>
        </p:spPr>
        <p:txBody>
          <a:bodyPr wrap="square" rtlCol="0">
            <a:spAutoFit/>
          </a:bodyPr>
          <a:lstStyle/>
          <a:p>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Weiternutzung als OER ausdrücklich erlaubt: Dieses Werk und dessen Inhalte sind - sofern nicht anders angegeben - lizenziert unter </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hlinkClick r:id="rId5"/>
              </a:rPr>
              <a:t>CC BY-SA 4.0</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Nennung gemäß </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hlinkClick r:id="rId7"/>
              </a:rPr>
              <a:t>TULLU-Regel</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bitte wie folgt: </a:t>
            </a:r>
            <a:r>
              <a:rPr lang="de-DE" altLang="de-DE" sz="1400" i="1"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a:t>
            </a:r>
            <a:r>
              <a:rPr lang="de-DE" altLang="de-DE" sz="1400" i="1" u="sng"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Präsentation - Workshop für betriebliche Multiplikatoren</a:t>
            </a:r>
            <a:r>
              <a:rPr lang="de-DE" altLang="de-DE" sz="1400" i="1"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a:t>
            </a:r>
            <a:r>
              <a:rPr lang="de-DE" altLang="de-DE" sz="1400" i="1"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von </a:t>
            </a:r>
            <a:r>
              <a:rPr lang="de-DE" altLang="de-DE" sz="1400" i="1"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hlinkClick r:id="rId8"/>
              </a:rPr>
              <a:t>Projekt IntAGt</a:t>
            </a:r>
            <a:r>
              <a:rPr lang="de-DE" altLang="de-DE" sz="1400" i="1"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Lizenz: </a:t>
            </a:r>
            <a:r>
              <a:rPr lang="de-DE" altLang="de-DE" sz="1400" i="1"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hlinkClick r:id="rId5"/>
              </a:rPr>
              <a:t>CC BY-SA 4.0</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r>
            <a:b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b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Der </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Lizenzvertrag ist hier abrufbar: </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hlinkClick r:id="rId5"/>
              </a:rPr>
              <a:t>https://creativecommons.org/licenses/by-sa/4.0/deed.de</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r>
            <a:b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b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Das </a:t>
            </a:r>
            <a:r>
              <a:rPr lang="de-DE" altLang="de-DE" sz="14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Werk ist </a:t>
            </a: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online auf: </a:t>
            </a: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hlinkClick r:id="rId8"/>
              </a:rPr>
              <a:t>https://www.projekt-intagt.de</a:t>
            </a:r>
            <a:r>
              <a:rPr lang="de-DE" altLang="de-DE" sz="1400" dirty="0" smtClean="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endParaRPr lang="de-DE" sz="14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06461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CF852CE4-1B22-554F-A5E2-9F9CF922474F}"/>
              </a:ext>
            </a:extLst>
          </p:cNvPr>
          <p:cNvSpPr/>
          <p:nvPr/>
        </p:nvSpPr>
        <p:spPr>
          <a:xfrm>
            <a:off x="0" y="-55563"/>
            <a:ext cx="12192000" cy="147320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dirty="0"/>
          </a:p>
        </p:txBody>
      </p:sp>
      <p:sp>
        <p:nvSpPr>
          <p:cNvPr id="2" name="Titel 1">
            <a:extLst>
              <a:ext uri="{FF2B5EF4-FFF2-40B4-BE49-F238E27FC236}">
                <a16:creationId xmlns:a16="http://schemas.microsoft.com/office/drawing/2014/main" id="{90187DBB-98FD-8341-BF5F-D056FEDDA758}"/>
              </a:ext>
            </a:extLst>
          </p:cNvPr>
          <p:cNvSpPr>
            <a:spLocks noGrp="1"/>
          </p:cNvSpPr>
          <p:nvPr>
            <p:ph type="title"/>
          </p:nvPr>
        </p:nvSpPr>
        <p:spPr/>
        <p:txBody>
          <a:bodyPr>
            <a:normAutofit/>
          </a:bodyPr>
          <a:lstStyle/>
          <a:p>
            <a:r>
              <a:rPr lang="de-DE"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lt"/>
              </a:rPr>
              <a:t>Agenda</a:t>
            </a:r>
          </a:p>
        </p:txBody>
      </p:sp>
      <p:sp>
        <p:nvSpPr>
          <p:cNvPr id="3" name="Inhaltsplatzhalter 2">
            <a:extLst>
              <a:ext uri="{FF2B5EF4-FFF2-40B4-BE49-F238E27FC236}">
                <a16:creationId xmlns:a16="http://schemas.microsoft.com/office/drawing/2014/main" id="{2A3AB930-7E71-104A-87E9-D91BB9BD916E}"/>
              </a:ext>
            </a:extLst>
          </p:cNvPr>
          <p:cNvSpPr>
            <a:spLocks noGrp="1"/>
          </p:cNvSpPr>
          <p:nvPr>
            <p:ph idx="1"/>
          </p:nvPr>
        </p:nvSpPr>
        <p:spPr/>
        <p:txBody>
          <a:bodyPr/>
          <a:lstStyle/>
          <a:p>
            <a:pPr marL="514350" indent="-514350">
              <a:buFont typeface="+mj-lt"/>
              <a:buAutoNum type="arabicPeriod"/>
            </a:pPr>
            <a:r>
              <a:rPr lang="de-DE" dirty="0"/>
              <a:t>Begrüßung und Vorstellung</a:t>
            </a:r>
          </a:p>
          <a:p>
            <a:pPr marL="514350" indent="-514350">
              <a:buFont typeface="+mj-lt"/>
              <a:buAutoNum type="arabicPeriod"/>
            </a:pPr>
            <a:r>
              <a:rPr lang="de-DE" dirty="0"/>
              <a:t>Ressourcen und Belastungen bei der Arbeit</a:t>
            </a:r>
          </a:p>
          <a:p>
            <a:pPr marL="514350" indent="-514350">
              <a:buFont typeface="+mj-lt"/>
              <a:buAutoNum type="arabicPeriod"/>
            </a:pPr>
            <a:r>
              <a:rPr lang="de-DE" dirty="0"/>
              <a:t>Zusammenhang von Arbeit und Gesundheit</a:t>
            </a:r>
          </a:p>
          <a:p>
            <a:pPr marL="514350" indent="-514350">
              <a:buFont typeface="+mj-lt"/>
              <a:buAutoNum type="arabicPeriod"/>
            </a:pPr>
            <a:r>
              <a:rPr lang="de-DE" dirty="0"/>
              <a:t>Wirkungen auf die Gesundheit</a:t>
            </a:r>
          </a:p>
          <a:p>
            <a:pPr marL="514350" indent="-514350">
              <a:buFont typeface="+mj-lt"/>
              <a:buAutoNum type="arabicPeriod"/>
            </a:pPr>
            <a:r>
              <a:rPr lang="de-DE" dirty="0" smtClean="0"/>
              <a:t>Ressourcen und Belastungen</a:t>
            </a:r>
            <a:endParaRPr lang="de-DE" dirty="0"/>
          </a:p>
          <a:p>
            <a:pPr marL="514350" indent="-514350">
              <a:buFont typeface="+mj-lt"/>
              <a:buAutoNum type="arabicPeriod"/>
            </a:pPr>
            <a:r>
              <a:rPr lang="de-DE" dirty="0"/>
              <a:t>Betriebliche Beispiele</a:t>
            </a:r>
          </a:p>
          <a:p>
            <a:pPr marL="514350" indent="-514350">
              <a:buFont typeface="+mj-lt"/>
              <a:buAutoNum type="arabicPeriod"/>
            </a:pPr>
            <a:r>
              <a:rPr lang="de-DE" dirty="0"/>
              <a:t>Ansätze für Maßnahmen und Prävention</a:t>
            </a:r>
          </a:p>
          <a:p>
            <a:pPr marL="514350" indent="-514350">
              <a:buFont typeface="+mj-lt"/>
              <a:buAutoNum type="arabicPeriod"/>
            </a:pPr>
            <a:r>
              <a:rPr lang="de-DE" dirty="0"/>
              <a:t>Praxisaufgabe</a:t>
            </a:r>
          </a:p>
          <a:p>
            <a:pPr marL="514350" indent="-514350">
              <a:buFont typeface="+mj-lt"/>
              <a:buAutoNum type="arabicPeriod"/>
            </a:pPr>
            <a:endParaRPr lang="de-DE" dirty="0"/>
          </a:p>
          <a:p>
            <a:pPr marL="0" indent="0">
              <a:buNone/>
            </a:pPr>
            <a:endParaRPr lang="de-DE" dirty="0"/>
          </a:p>
          <a:p>
            <a:pPr marL="514350" indent="-514350">
              <a:buFont typeface="+mj-lt"/>
              <a:buAutoNum type="arabicPeriod"/>
            </a:pPr>
            <a:endParaRPr lang="de-DE" dirty="0"/>
          </a:p>
        </p:txBody>
      </p:sp>
    </p:spTree>
    <p:extLst>
      <p:ext uri="{BB962C8B-B14F-4D97-AF65-F5344CB8AC3E}">
        <p14:creationId xmlns:p14="http://schemas.microsoft.com/office/powerpoint/2010/main" val="71695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a:extLst>
              <a:ext uri="{FF2B5EF4-FFF2-40B4-BE49-F238E27FC236}">
                <a16:creationId xmlns:a16="http://schemas.microsoft.com/office/drawing/2014/main" id="{A78D2636-A546-7147-9677-3690C4362222}"/>
              </a:ext>
            </a:extLst>
          </p:cNvPr>
          <p:cNvSpPr txBox="1"/>
          <p:nvPr/>
        </p:nvSpPr>
        <p:spPr>
          <a:xfrm>
            <a:off x="714000" y="4186480"/>
            <a:ext cx="10764000" cy="1332000"/>
          </a:xfrm>
          <a:prstGeom prst="rect">
            <a:avLst/>
          </a:prstGeom>
          <a:noFill/>
          <a:ln w="50800">
            <a:solidFill>
              <a:schemeClr val="accent1">
                <a:lumMod val="75000"/>
              </a:schemeClr>
            </a:solidFill>
          </a:ln>
          <a:effectLst>
            <a:outerShdw blurRad="50800" dist="38100" dir="2700000" algn="tl" rotWithShape="0">
              <a:prstClr val="black">
                <a:alpha val="40000"/>
              </a:prstClr>
            </a:outerShdw>
          </a:effectLst>
        </p:spPr>
        <p:txBody>
          <a:bodyPr wrap="square" rtlCol="0" anchor="ctr">
            <a:spAutoFit/>
          </a:bodyPr>
          <a:lstStyle/>
          <a:p>
            <a:pPr algn="ctr"/>
            <a:r>
              <a:rPr lang="de-DE" sz="4000" dirty="0"/>
              <a:t>Was belastet mich bei meiner Arbeit?</a:t>
            </a:r>
          </a:p>
        </p:txBody>
      </p:sp>
      <p:sp>
        <p:nvSpPr>
          <p:cNvPr id="14" name="Textfeld 13">
            <a:extLst>
              <a:ext uri="{FF2B5EF4-FFF2-40B4-BE49-F238E27FC236}">
                <a16:creationId xmlns:a16="http://schemas.microsoft.com/office/drawing/2014/main" id="{24E2A82F-99ED-364E-A1B9-F6133A5C5295}"/>
              </a:ext>
            </a:extLst>
          </p:cNvPr>
          <p:cNvSpPr txBox="1"/>
          <p:nvPr/>
        </p:nvSpPr>
        <p:spPr>
          <a:xfrm>
            <a:off x="714000" y="2315325"/>
            <a:ext cx="10764000" cy="1332000"/>
          </a:xfrm>
          <a:prstGeom prst="rect">
            <a:avLst/>
          </a:prstGeom>
          <a:noFill/>
          <a:ln w="50800">
            <a:solidFill>
              <a:schemeClr val="accent1">
                <a:lumMod val="75000"/>
              </a:schemeClr>
            </a:solidFill>
          </a:ln>
          <a:effectLst>
            <a:outerShdw blurRad="50800" dist="38100" dir="2700000" algn="tl" rotWithShape="0">
              <a:prstClr val="black">
                <a:alpha val="40000"/>
              </a:prstClr>
            </a:outerShdw>
          </a:effectLst>
        </p:spPr>
        <p:txBody>
          <a:bodyPr wrap="square" rtlCol="0" anchor="ctr">
            <a:spAutoFit/>
          </a:bodyPr>
          <a:lstStyle/>
          <a:p>
            <a:pPr algn="ctr"/>
            <a:r>
              <a:rPr lang="de-DE" sz="4000" dirty="0"/>
              <a:t>Was finde ich gut an meiner Arbeit?</a:t>
            </a:r>
          </a:p>
        </p:txBody>
      </p:sp>
      <p:sp>
        <p:nvSpPr>
          <p:cNvPr id="15" name="Textfeld 14">
            <a:extLst>
              <a:ext uri="{FF2B5EF4-FFF2-40B4-BE49-F238E27FC236}">
                <a16:creationId xmlns:a16="http://schemas.microsoft.com/office/drawing/2014/main" id="{268AAE9F-DEF2-C64F-B328-3960C728A027}"/>
              </a:ext>
            </a:extLst>
          </p:cNvPr>
          <p:cNvSpPr txBox="1"/>
          <p:nvPr/>
        </p:nvSpPr>
        <p:spPr>
          <a:xfrm>
            <a:off x="714000" y="1575709"/>
            <a:ext cx="10764000" cy="523220"/>
          </a:xfrm>
          <a:prstGeom prst="rect">
            <a:avLst/>
          </a:prstGeom>
          <a:noFill/>
          <a:ln w="50800">
            <a:noFill/>
          </a:ln>
        </p:spPr>
        <p:txBody>
          <a:bodyPr wrap="square" rtlCol="0" anchor="ctr">
            <a:spAutoFit/>
          </a:bodyPr>
          <a:lstStyle/>
          <a:p>
            <a:r>
              <a:rPr lang="de-DE" sz="2800" dirty="0"/>
              <a:t>Notieren Sie auf jeweils einer Karte:</a:t>
            </a:r>
          </a:p>
        </p:txBody>
      </p:sp>
      <p:sp>
        <p:nvSpPr>
          <p:cNvPr id="6" name="Rechteck 5">
            <a:extLst>
              <a:ext uri="{FF2B5EF4-FFF2-40B4-BE49-F238E27FC236}">
                <a16:creationId xmlns:a16="http://schemas.microsoft.com/office/drawing/2014/main" id="{28BAC740-C74B-E74D-B953-F3A39182F373}"/>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7" name="Textfeld 6">
            <a:extLst>
              <a:ext uri="{FF2B5EF4-FFF2-40B4-BE49-F238E27FC236}">
                <a16:creationId xmlns:a16="http://schemas.microsoft.com/office/drawing/2014/main" id="{7120562F-60C1-624E-87D9-34FE13F94674}"/>
              </a:ext>
            </a:extLst>
          </p:cNvPr>
          <p:cNvSpPr txBox="1"/>
          <p:nvPr/>
        </p:nvSpPr>
        <p:spPr>
          <a:xfrm>
            <a:off x="332911" y="346918"/>
            <a:ext cx="5890652"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Persönliche Erfahrungen</a:t>
            </a:r>
            <a:endParaRPr lang="de-DE" sz="4400" b="1" dirty="0"/>
          </a:p>
        </p:txBody>
      </p:sp>
    </p:spTree>
    <p:extLst>
      <p:ext uri="{BB962C8B-B14F-4D97-AF65-F5344CB8AC3E}">
        <p14:creationId xmlns:p14="http://schemas.microsoft.com/office/powerpoint/2010/main" val="337921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hteck 20">
            <a:extLst>
              <a:ext uri="{FF2B5EF4-FFF2-40B4-BE49-F238E27FC236}">
                <a16:creationId xmlns:a16="http://schemas.microsoft.com/office/drawing/2014/main" id="{8EABFB21-2210-6B43-89F3-23901A92F615}"/>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dirty="0"/>
          </a:p>
        </p:txBody>
      </p:sp>
      <p:sp>
        <p:nvSpPr>
          <p:cNvPr id="5" name="Textfeld 4">
            <a:extLst>
              <a:ext uri="{FF2B5EF4-FFF2-40B4-BE49-F238E27FC236}">
                <a16:creationId xmlns:a16="http://schemas.microsoft.com/office/drawing/2014/main" id="{4C3FCE41-3E2E-DD47-9D11-65EE3942A34A}"/>
              </a:ext>
            </a:extLst>
          </p:cNvPr>
          <p:cNvSpPr txBox="1"/>
          <p:nvPr/>
        </p:nvSpPr>
        <p:spPr>
          <a:xfrm>
            <a:off x="332911" y="346918"/>
            <a:ext cx="5508239"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Arbeit und Gesundheit</a:t>
            </a:r>
            <a:endParaRPr lang="de-DE" sz="4400" b="1" dirty="0"/>
          </a:p>
        </p:txBody>
      </p:sp>
      <p:sp>
        <p:nvSpPr>
          <p:cNvPr id="6" name="Abgerundetes Rechteck 5">
            <a:extLst>
              <a:ext uri="{FF2B5EF4-FFF2-40B4-BE49-F238E27FC236}">
                <a16:creationId xmlns:a16="http://schemas.microsoft.com/office/drawing/2014/main" id="{C0783770-EA6E-624A-8B9C-B4098B3B07C6}"/>
              </a:ext>
            </a:extLst>
          </p:cNvPr>
          <p:cNvSpPr/>
          <p:nvPr/>
        </p:nvSpPr>
        <p:spPr>
          <a:xfrm>
            <a:off x="931334" y="3539744"/>
            <a:ext cx="2912534" cy="137160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800" dirty="0"/>
              <a:t>Arbeit</a:t>
            </a:r>
          </a:p>
        </p:txBody>
      </p:sp>
      <p:sp>
        <p:nvSpPr>
          <p:cNvPr id="7" name="Abgerundetes Rechteck 6">
            <a:extLst>
              <a:ext uri="{FF2B5EF4-FFF2-40B4-BE49-F238E27FC236}">
                <a16:creationId xmlns:a16="http://schemas.microsoft.com/office/drawing/2014/main" id="{B87FB2DD-8EDB-1A4C-9DDF-1CC0D028767C}"/>
              </a:ext>
            </a:extLst>
          </p:cNvPr>
          <p:cNvSpPr/>
          <p:nvPr/>
        </p:nvSpPr>
        <p:spPr>
          <a:xfrm>
            <a:off x="8348133" y="3539744"/>
            <a:ext cx="2912533" cy="1371599"/>
          </a:xfrm>
          <a:prstGeom prst="roundRect">
            <a:avLst/>
          </a:prstGeom>
          <a:ln w="28575"/>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r>
              <a:rPr lang="de-DE" sz="2800" dirty="0"/>
              <a:t>Gesundheit</a:t>
            </a:r>
          </a:p>
        </p:txBody>
      </p:sp>
      <p:sp>
        <p:nvSpPr>
          <p:cNvPr id="9" name="Abgerundetes Rechteck 8">
            <a:extLst>
              <a:ext uri="{FF2B5EF4-FFF2-40B4-BE49-F238E27FC236}">
                <a16:creationId xmlns:a16="http://schemas.microsoft.com/office/drawing/2014/main" id="{B02AF4BC-797A-6E46-B465-FD4DA48B7248}"/>
              </a:ext>
            </a:extLst>
          </p:cNvPr>
          <p:cNvSpPr/>
          <p:nvPr/>
        </p:nvSpPr>
        <p:spPr>
          <a:xfrm>
            <a:off x="2607733" y="2443541"/>
            <a:ext cx="2116667" cy="1253067"/>
          </a:xfrm>
          <a:prstGeom prst="roundRect">
            <a:avLst/>
          </a:prstGeom>
          <a:ln w="76200">
            <a:solidFill>
              <a:srgbClr val="92D050"/>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dirty="0"/>
              <a:t>Ressourcen</a:t>
            </a:r>
          </a:p>
        </p:txBody>
      </p:sp>
      <p:sp>
        <p:nvSpPr>
          <p:cNvPr id="10" name="Abgerundetes Rechteck 9">
            <a:extLst>
              <a:ext uri="{FF2B5EF4-FFF2-40B4-BE49-F238E27FC236}">
                <a16:creationId xmlns:a16="http://schemas.microsoft.com/office/drawing/2014/main" id="{41949620-8A01-8846-A2E7-CCE4842D8C38}"/>
              </a:ext>
            </a:extLst>
          </p:cNvPr>
          <p:cNvSpPr/>
          <p:nvPr/>
        </p:nvSpPr>
        <p:spPr>
          <a:xfrm>
            <a:off x="7467600" y="2443541"/>
            <a:ext cx="2116667" cy="1253067"/>
          </a:xfrm>
          <a:prstGeom prst="roundRect">
            <a:avLst/>
          </a:prstGeom>
          <a:ln w="76200">
            <a:solidFill>
              <a:srgbClr val="92D050"/>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dirty="0"/>
              <a:t>Stolz, </a:t>
            </a:r>
          </a:p>
          <a:p>
            <a:pPr algn="ctr"/>
            <a:r>
              <a:rPr lang="de-DE" sz="2000" dirty="0"/>
              <a:t>Persönlichkeits-entwicklung</a:t>
            </a:r>
          </a:p>
        </p:txBody>
      </p:sp>
      <p:sp>
        <p:nvSpPr>
          <p:cNvPr id="11" name="Abgerundetes Rechteck 10">
            <a:extLst>
              <a:ext uri="{FF2B5EF4-FFF2-40B4-BE49-F238E27FC236}">
                <a16:creationId xmlns:a16="http://schemas.microsoft.com/office/drawing/2014/main" id="{1659F0E3-A365-6F48-BD82-374DD7C6A1E0}"/>
              </a:ext>
            </a:extLst>
          </p:cNvPr>
          <p:cNvSpPr/>
          <p:nvPr/>
        </p:nvSpPr>
        <p:spPr>
          <a:xfrm>
            <a:off x="2607733" y="4708144"/>
            <a:ext cx="2116667" cy="1253067"/>
          </a:xfrm>
          <a:prstGeom prst="roundRect">
            <a:avLst/>
          </a:prstGeom>
          <a:ln w="76200">
            <a:solidFill>
              <a:srgbClr val="FF0000"/>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de-DE" sz="2400" dirty="0"/>
              <a:t>Belastungen/ Stressoren</a:t>
            </a:r>
          </a:p>
        </p:txBody>
      </p:sp>
      <p:sp>
        <p:nvSpPr>
          <p:cNvPr id="12" name="Abgerundetes Rechteck 11">
            <a:extLst>
              <a:ext uri="{FF2B5EF4-FFF2-40B4-BE49-F238E27FC236}">
                <a16:creationId xmlns:a16="http://schemas.microsoft.com/office/drawing/2014/main" id="{F27EE8B9-D19E-594E-9747-C6C92F9A5DE3}"/>
              </a:ext>
            </a:extLst>
          </p:cNvPr>
          <p:cNvSpPr/>
          <p:nvPr/>
        </p:nvSpPr>
        <p:spPr>
          <a:xfrm>
            <a:off x="7467600" y="4708144"/>
            <a:ext cx="2116667" cy="1253067"/>
          </a:xfrm>
          <a:prstGeom prst="roundRect">
            <a:avLst/>
          </a:prstGeom>
          <a:ln w="76200">
            <a:solidFill>
              <a:srgbClr val="FF0000"/>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de-DE" sz="2000" dirty="0"/>
              <a:t>Stress, Erschöpfung, Krankheit</a:t>
            </a:r>
          </a:p>
        </p:txBody>
      </p:sp>
      <p:sp>
        <p:nvSpPr>
          <p:cNvPr id="15" name="Pfeil nach rechts 14">
            <a:extLst>
              <a:ext uri="{FF2B5EF4-FFF2-40B4-BE49-F238E27FC236}">
                <a16:creationId xmlns:a16="http://schemas.microsoft.com/office/drawing/2014/main" id="{D7DE27A2-5B1B-3341-AA63-DBBE37C328F3}"/>
              </a:ext>
            </a:extLst>
          </p:cNvPr>
          <p:cNvSpPr/>
          <p:nvPr/>
        </p:nvSpPr>
        <p:spPr>
          <a:xfrm>
            <a:off x="5207000" y="2824540"/>
            <a:ext cx="1778000" cy="491067"/>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Pfeil nach rechts 15">
            <a:extLst>
              <a:ext uri="{FF2B5EF4-FFF2-40B4-BE49-F238E27FC236}">
                <a16:creationId xmlns:a16="http://schemas.microsoft.com/office/drawing/2014/main" id="{8B70F07F-2AE1-6549-8A53-0D4A079FCAED}"/>
              </a:ext>
            </a:extLst>
          </p:cNvPr>
          <p:cNvSpPr/>
          <p:nvPr/>
        </p:nvSpPr>
        <p:spPr>
          <a:xfrm>
            <a:off x="5207000" y="5089143"/>
            <a:ext cx="1778000" cy="491067"/>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Oval 16">
            <a:extLst>
              <a:ext uri="{FF2B5EF4-FFF2-40B4-BE49-F238E27FC236}">
                <a16:creationId xmlns:a16="http://schemas.microsoft.com/office/drawing/2014/main" id="{127C8082-EEDA-1943-B4C6-ACD02D652D3A}"/>
              </a:ext>
            </a:extLst>
          </p:cNvPr>
          <p:cNvSpPr>
            <a:spLocks/>
          </p:cNvSpPr>
          <p:nvPr/>
        </p:nvSpPr>
        <p:spPr>
          <a:xfrm>
            <a:off x="2247733" y="2104540"/>
            <a:ext cx="720000" cy="720000"/>
          </a:xfrm>
          <a:prstGeom prst="ellipse">
            <a:avLst/>
          </a:prstGeom>
          <a:solidFill>
            <a:schemeClr val="bg1"/>
          </a:solidFill>
          <a:ln w="76200">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72000" rtlCol="0" anchor="ctr"/>
          <a:lstStyle/>
          <a:p>
            <a:pPr algn="ctr"/>
            <a:r>
              <a:rPr lang="de-DE" sz="6000" b="1" dirty="0">
                <a:ln w="15875">
                  <a:solidFill>
                    <a:srgbClr val="92D050"/>
                  </a:solidFill>
                </a:ln>
                <a:solidFill>
                  <a:schemeClr val="bg1"/>
                </a:solidFill>
              </a:rPr>
              <a:t>+</a:t>
            </a:r>
            <a:endParaRPr lang="de-DE" sz="6600" b="1" dirty="0">
              <a:ln w="15875">
                <a:solidFill>
                  <a:srgbClr val="92D050"/>
                </a:solidFill>
              </a:ln>
              <a:solidFill>
                <a:schemeClr val="bg1"/>
              </a:solidFill>
            </a:endParaRPr>
          </a:p>
        </p:txBody>
      </p:sp>
      <p:sp>
        <p:nvSpPr>
          <p:cNvPr id="18" name="Oval 17">
            <a:extLst>
              <a:ext uri="{FF2B5EF4-FFF2-40B4-BE49-F238E27FC236}">
                <a16:creationId xmlns:a16="http://schemas.microsoft.com/office/drawing/2014/main" id="{4DE1CA4B-B508-544F-9B78-E81423241850}"/>
              </a:ext>
            </a:extLst>
          </p:cNvPr>
          <p:cNvSpPr>
            <a:spLocks/>
          </p:cNvSpPr>
          <p:nvPr/>
        </p:nvSpPr>
        <p:spPr>
          <a:xfrm>
            <a:off x="2247733" y="5626548"/>
            <a:ext cx="720000" cy="720000"/>
          </a:xfrm>
          <a:prstGeom prst="ellipse">
            <a:avLst/>
          </a:prstGeom>
          <a:solidFill>
            <a:schemeClr val="bg1"/>
          </a:solidFill>
          <a:ln w="762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162000" rtlCol="0" anchor="ctr"/>
          <a:lstStyle/>
          <a:p>
            <a:pPr algn="ctr"/>
            <a:r>
              <a:rPr lang="de-DE" sz="8000" b="1" dirty="0">
                <a:ln w="15875">
                  <a:solidFill>
                    <a:srgbClr val="FF0000"/>
                  </a:solidFill>
                </a:ln>
                <a:solidFill>
                  <a:schemeClr val="bg1"/>
                </a:solidFill>
              </a:rPr>
              <a:t>-</a:t>
            </a:r>
          </a:p>
        </p:txBody>
      </p:sp>
      <p:sp>
        <p:nvSpPr>
          <p:cNvPr id="19" name="Textfeld 18">
            <a:extLst>
              <a:ext uri="{FF2B5EF4-FFF2-40B4-BE49-F238E27FC236}">
                <a16:creationId xmlns:a16="http://schemas.microsoft.com/office/drawing/2014/main" id="{2281DC82-0983-AF4C-ABC1-75BD3EAE2924}"/>
              </a:ext>
            </a:extLst>
          </p:cNvPr>
          <p:cNvSpPr txBox="1"/>
          <p:nvPr/>
        </p:nvSpPr>
        <p:spPr>
          <a:xfrm>
            <a:off x="332911" y="1525969"/>
            <a:ext cx="8631209" cy="461665"/>
          </a:xfrm>
          <a:prstGeom prst="rect">
            <a:avLst/>
          </a:prstGeom>
          <a:noFill/>
        </p:spPr>
        <p:txBody>
          <a:bodyPr wrap="none" rtlCol="0">
            <a:spAutoFit/>
          </a:bodyPr>
          <a:lstStyle/>
          <a:p>
            <a:r>
              <a:rPr lang="de-DE" sz="2400" dirty="0"/>
              <a:t>Es gibt positive </a:t>
            </a:r>
            <a:r>
              <a:rPr lang="de-DE" sz="2400" u="sng" dirty="0"/>
              <a:t>und</a:t>
            </a:r>
            <a:r>
              <a:rPr lang="de-DE" sz="2400" dirty="0"/>
              <a:t> negative Wirkungen von Arbeit auf Gesundheit!</a:t>
            </a:r>
          </a:p>
        </p:txBody>
      </p:sp>
      <p:sp>
        <p:nvSpPr>
          <p:cNvPr id="22" name="Foliennummernplatzhalter 3">
            <a:extLst>
              <a:ext uri="{FF2B5EF4-FFF2-40B4-BE49-F238E27FC236}">
                <a16:creationId xmlns:a16="http://schemas.microsoft.com/office/drawing/2014/main" id="{29ADFAE2-B8B6-B745-8215-AF67BEA03403}"/>
              </a:ext>
            </a:extLst>
          </p:cNvPr>
          <p:cNvSpPr txBox="1">
            <a:spLocks/>
          </p:cNvSpPr>
          <p:nvPr/>
        </p:nvSpPr>
        <p:spPr>
          <a:xfrm>
            <a:off x="11551400" y="346918"/>
            <a:ext cx="510800" cy="10445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87103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a:extLst>
              <a:ext uri="{FF2B5EF4-FFF2-40B4-BE49-F238E27FC236}">
                <a16:creationId xmlns:a16="http://schemas.microsoft.com/office/drawing/2014/main" id="{FCEF7715-C945-1F4B-AE4B-B98CEA871E93}"/>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4" name="Textfeld 3">
            <a:extLst>
              <a:ext uri="{FF2B5EF4-FFF2-40B4-BE49-F238E27FC236}">
                <a16:creationId xmlns:a16="http://schemas.microsoft.com/office/drawing/2014/main" id="{16E7DEEA-E91A-9847-9430-7A1DAECC78F9}"/>
              </a:ext>
            </a:extLst>
          </p:cNvPr>
          <p:cNvSpPr txBox="1"/>
          <p:nvPr/>
        </p:nvSpPr>
        <p:spPr>
          <a:xfrm>
            <a:off x="332911" y="345598"/>
            <a:ext cx="5508239"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Arbeit und Gesundheit</a:t>
            </a:r>
          </a:p>
        </p:txBody>
      </p:sp>
      <p:sp>
        <p:nvSpPr>
          <p:cNvPr id="5" name="Textfeld 4">
            <a:extLst>
              <a:ext uri="{FF2B5EF4-FFF2-40B4-BE49-F238E27FC236}">
                <a16:creationId xmlns:a16="http://schemas.microsoft.com/office/drawing/2014/main" id="{2F8BA77D-C0E9-D244-A345-77CEACE29617}"/>
              </a:ext>
            </a:extLst>
          </p:cNvPr>
          <p:cNvSpPr txBox="1"/>
          <p:nvPr/>
        </p:nvSpPr>
        <p:spPr>
          <a:xfrm>
            <a:off x="332911" y="1422283"/>
            <a:ext cx="3507499" cy="830997"/>
          </a:xfrm>
          <a:prstGeom prst="rect">
            <a:avLst/>
          </a:prstGeom>
          <a:noFill/>
        </p:spPr>
        <p:txBody>
          <a:bodyPr wrap="none" rtlCol="0">
            <a:spAutoFit/>
          </a:bodyPr>
          <a:lstStyle/>
          <a:p>
            <a:r>
              <a:rPr lang="de-DE" sz="2400" dirty="0"/>
              <a:t>Es gibt Auslöser/Ursachen </a:t>
            </a:r>
          </a:p>
          <a:p>
            <a:r>
              <a:rPr lang="de-DE" sz="2400" dirty="0"/>
              <a:t>und Auswirkungen… </a:t>
            </a:r>
          </a:p>
        </p:txBody>
      </p:sp>
      <p:sp>
        <p:nvSpPr>
          <p:cNvPr id="6" name="Textfeld 5">
            <a:extLst>
              <a:ext uri="{FF2B5EF4-FFF2-40B4-BE49-F238E27FC236}">
                <a16:creationId xmlns:a16="http://schemas.microsoft.com/office/drawing/2014/main" id="{4F6D4DD7-8BDF-5E44-BBBA-8BFF00FD5195}"/>
              </a:ext>
            </a:extLst>
          </p:cNvPr>
          <p:cNvSpPr txBox="1"/>
          <p:nvPr/>
        </p:nvSpPr>
        <p:spPr>
          <a:xfrm>
            <a:off x="8351592" y="1428212"/>
            <a:ext cx="3306867" cy="830997"/>
          </a:xfrm>
          <a:prstGeom prst="rect">
            <a:avLst/>
          </a:prstGeom>
          <a:noFill/>
        </p:spPr>
        <p:txBody>
          <a:bodyPr wrap="none" rtlCol="0">
            <a:spAutoFit/>
          </a:bodyPr>
          <a:lstStyle/>
          <a:p>
            <a:endParaRPr lang="de-DE" sz="2400" dirty="0"/>
          </a:p>
          <a:p>
            <a:r>
              <a:rPr lang="de-DE" sz="2400" dirty="0"/>
              <a:t>…und etwas dazwischen!</a:t>
            </a:r>
          </a:p>
        </p:txBody>
      </p:sp>
      <p:sp>
        <p:nvSpPr>
          <p:cNvPr id="7" name="Abgerundetes Rechteck 6">
            <a:extLst>
              <a:ext uri="{FF2B5EF4-FFF2-40B4-BE49-F238E27FC236}">
                <a16:creationId xmlns:a16="http://schemas.microsoft.com/office/drawing/2014/main" id="{B1230933-B3DF-9F47-AD34-F6BC5259C61E}"/>
              </a:ext>
            </a:extLst>
          </p:cNvPr>
          <p:cNvSpPr/>
          <p:nvPr/>
        </p:nvSpPr>
        <p:spPr>
          <a:xfrm>
            <a:off x="931334" y="2683764"/>
            <a:ext cx="2451946" cy="162306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dirty="0"/>
              <a:t>Stressor</a:t>
            </a:r>
          </a:p>
          <a:p>
            <a:pPr algn="ctr"/>
            <a:r>
              <a:rPr lang="de-DE" sz="2400" dirty="0"/>
              <a:t>Herausforderung</a:t>
            </a:r>
          </a:p>
          <a:p>
            <a:pPr algn="ctr"/>
            <a:r>
              <a:rPr lang="de-DE" sz="2400" dirty="0"/>
              <a:t>Belastung</a:t>
            </a:r>
          </a:p>
        </p:txBody>
      </p:sp>
      <p:sp>
        <p:nvSpPr>
          <p:cNvPr id="9" name="Abgerundetes Rechteck 8">
            <a:extLst>
              <a:ext uri="{FF2B5EF4-FFF2-40B4-BE49-F238E27FC236}">
                <a16:creationId xmlns:a16="http://schemas.microsoft.com/office/drawing/2014/main" id="{8440EF62-7155-B64D-8BFB-5A1BCFC96FCE}"/>
              </a:ext>
            </a:extLst>
          </p:cNvPr>
          <p:cNvSpPr/>
          <p:nvPr/>
        </p:nvSpPr>
        <p:spPr>
          <a:xfrm>
            <a:off x="4320540" y="2683764"/>
            <a:ext cx="3406140" cy="1623060"/>
          </a:xfrm>
          <a:prstGeom prst="roundRect">
            <a:avLst/>
          </a:prstGeom>
          <a:solidFill>
            <a:schemeClr val="accent1">
              <a:lumMod val="20000"/>
              <a:lumOff val="80000"/>
            </a:schemeClr>
          </a:solidFill>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r>
              <a:rPr lang="de-DE" sz="2400" dirty="0"/>
              <a:t>Bewertung:</a:t>
            </a:r>
          </a:p>
          <a:p>
            <a:pPr marL="342900" indent="-342900">
              <a:buFont typeface="Lucida Grande" panose="020B0600040502020204" pitchFamily="34" charset="0"/>
              <a:buChar char="→"/>
            </a:pPr>
            <a:r>
              <a:rPr lang="de-DE" sz="2400" dirty="0"/>
              <a:t>der Situation</a:t>
            </a:r>
          </a:p>
          <a:p>
            <a:pPr marL="342900" indent="-342900">
              <a:buFont typeface="Lucida Grande" panose="020B0600040502020204" pitchFamily="34" charset="0"/>
              <a:buChar char="→"/>
            </a:pPr>
            <a:r>
              <a:rPr lang="de-DE" sz="2400" dirty="0"/>
              <a:t>meiner Fähigkeiten</a:t>
            </a:r>
          </a:p>
        </p:txBody>
      </p:sp>
      <p:sp>
        <p:nvSpPr>
          <p:cNvPr id="10" name="Abgerundetes Rechteck 9">
            <a:extLst>
              <a:ext uri="{FF2B5EF4-FFF2-40B4-BE49-F238E27FC236}">
                <a16:creationId xmlns:a16="http://schemas.microsoft.com/office/drawing/2014/main" id="{8AAE50DB-F3B2-8043-814A-6D4A8227AC8D}"/>
              </a:ext>
            </a:extLst>
          </p:cNvPr>
          <p:cNvSpPr/>
          <p:nvPr/>
        </p:nvSpPr>
        <p:spPr>
          <a:xfrm>
            <a:off x="8663940" y="2683764"/>
            <a:ext cx="2596726" cy="162306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r>
              <a:rPr lang="de-DE" sz="2400" dirty="0"/>
              <a:t>(Stress-)Reaktion:</a:t>
            </a:r>
          </a:p>
          <a:p>
            <a:pPr marL="342900" indent="-342900">
              <a:buFont typeface="Lucida Grande" panose="020B0600040502020204" pitchFamily="34" charset="0"/>
              <a:buChar char="→"/>
            </a:pPr>
            <a:r>
              <a:rPr lang="de-DE" sz="2400" dirty="0"/>
              <a:t>Emotion</a:t>
            </a:r>
          </a:p>
          <a:p>
            <a:pPr marL="342900" indent="-342900">
              <a:buFont typeface="Lucida Grande" panose="020B0600040502020204" pitchFamily="34" charset="0"/>
              <a:buChar char="→"/>
            </a:pPr>
            <a:r>
              <a:rPr lang="de-DE" sz="2400" dirty="0"/>
              <a:t>Verhalten</a:t>
            </a:r>
          </a:p>
          <a:p>
            <a:pPr marL="342900" indent="-342900">
              <a:buFont typeface="Lucida Grande" panose="020B0600040502020204" pitchFamily="34" charset="0"/>
              <a:buChar char="→"/>
            </a:pPr>
            <a:r>
              <a:rPr lang="de-DE" sz="2400" dirty="0"/>
              <a:t>Körper</a:t>
            </a:r>
          </a:p>
        </p:txBody>
      </p:sp>
      <p:sp>
        <p:nvSpPr>
          <p:cNvPr id="11" name="Pfeil nach rechts 10">
            <a:extLst>
              <a:ext uri="{FF2B5EF4-FFF2-40B4-BE49-F238E27FC236}">
                <a16:creationId xmlns:a16="http://schemas.microsoft.com/office/drawing/2014/main" id="{40671497-00C6-DC43-8F8A-CCE33A3F7D94}"/>
              </a:ext>
            </a:extLst>
          </p:cNvPr>
          <p:cNvSpPr/>
          <p:nvPr/>
        </p:nvSpPr>
        <p:spPr>
          <a:xfrm>
            <a:off x="3479802" y="3341200"/>
            <a:ext cx="792478" cy="429111"/>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Pfeil nach rechts 11">
            <a:extLst>
              <a:ext uri="{FF2B5EF4-FFF2-40B4-BE49-F238E27FC236}">
                <a16:creationId xmlns:a16="http://schemas.microsoft.com/office/drawing/2014/main" id="{793FDAEF-D459-154D-A4C6-92278410CE0D}"/>
              </a:ext>
            </a:extLst>
          </p:cNvPr>
          <p:cNvSpPr/>
          <p:nvPr/>
        </p:nvSpPr>
        <p:spPr>
          <a:xfrm>
            <a:off x="7823202" y="3341200"/>
            <a:ext cx="792478" cy="429111"/>
          </a:xfrm>
          <a:prstGeom prst="rightArrow">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Grenzstelle 15">
            <a:extLst>
              <a:ext uri="{FF2B5EF4-FFF2-40B4-BE49-F238E27FC236}">
                <a16:creationId xmlns:a16="http://schemas.microsoft.com/office/drawing/2014/main" id="{CA952EA2-1FF5-9E44-896A-87D381962329}"/>
              </a:ext>
            </a:extLst>
          </p:cNvPr>
          <p:cNvSpPr/>
          <p:nvPr/>
        </p:nvSpPr>
        <p:spPr>
          <a:xfrm>
            <a:off x="1009736" y="5010150"/>
            <a:ext cx="3419856" cy="1369633"/>
          </a:xfrm>
          <a:prstGeom prst="flowChartTerminator">
            <a:avLst/>
          </a:prstGeom>
          <a:solidFill>
            <a:schemeClr val="accent1">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Textfeld 13">
            <a:extLst>
              <a:ext uri="{FF2B5EF4-FFF2-40B4-BE49-F238E27FC236}">
                <a16:creationId xmlns:a16="http://schemas.microsoft.com/office/drawing/2014/main" id="{9E456180-B080-974E-BE87-05D26F624158}"/>
              </a:ext>
            </a:extLst>
          </p:cNvPr>
          <p:cNvSpPr txBox="1"/>
          <p:nvPr/>
        </p:nvSpPr>
        <p:spPr>
          <a:xfrm>
            <a:off x="1494201" y="5296620"/>
            <a:ext cx="2450927" cy="830997"/>
          </a:xfrm>
          <a:prstGeom prst="rect">
            <a:avLst/>
          </a:prstGeom>
          <a:noFill/>
        </p:spPr>
        <p:txBody>
          <a:bodyPr wrap="none" rtlCol="0">
            <a:spAutoFit/>
          </a:bodyPr>
          <a:lstStyle/>
          <a:p>
            <a:r>
              <a:rPr lang="de-DE" sz="2400" dirty="0"/>
              <a:t>„Belastungen“ als </a:t>
            </a:r>
          </a:p>
          <a:p>
            <a:r>
              <a:rPr lang="de-DE" sz="2400" dirty="0"/>
              <a:t>Risikofaktoren</a:t>
            </a:r>
          </a:p>
        </p:txBody>
      </p:sp>
      <p:sp>
        <p:nvSpPr>
          <p:cNvPr id="17" name="Grenzstelle 16">
            <a:extLst>
              <a:ext uri="{FF2B5EF4-FFF2-40B4-BE49-F238E27FC236}">
                <a16:creationId xmlns:a16="http://schemas.microsoft.com/office/drawing/2014/main" id="{FCEFCFD1-781F-654B-B94B-7332B49FA2F0}"/>
              </a:ext>
            </a:extLst>
          </p:cNvPr>
          <p:cNvSpPr/>
          <p:nvPr/>
        </p:nvSpPr>
        <p:spPr>
          <a:xfrm>
            <a:off x="7936623" y="5028438"/>
            <a:ext cx="3419856" cy="1369633"/>
          </a:xfrm>
          <a:prstGeom prst="flowChartTerminator">
            <a:avLst/>
          </a:prstGeom>
          <a:solidFill>
            <a:schemeClr val="accent1">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Textfeld 14">
            <a:extLst>
              <a:ext uri="{FF2B5EF4-FFF2-40B4-BE49-F238E27FC236}">
                <a16:creationId xmlns:a16="http://schemas.microsoft.com/office/drawing/2014/main" id="{1563764C-4C98-3743-9923-68E86B2D7F0C}"/>
              </a:ext>
            </a:extLst>
          </p:cNvPr>
          <p:cNvSpPr txBox="1"/>
          <p:nvPr/>
        </p:nvSpPr>
        <p:spPr>
          <a:xfrm>
            <a:off x="8246873" y="5296620"/>
            <a:ext cx="2799356" cy="830997"/>
          </a:xfrm>
          <a:prstGeom prst="rect">
            <a:avLst/>
          </a:prstGeom>
          <a:noFill/>
        </p:spPr>
        <p:txBody>
          <a:bodyPr wrap="none" rtlCol="0">
            <a:spAutoFit/>
          </a:bodyPr>
          <a:lstStyle/>
          <a:p>
            <a:r>
              <a:rPr lang="de-DE" sz="2400" dirty="0"/>
              <a:t>„Ressourcen“ als </a:t>
            </a:r>
          </a:p>
          <a:p>
            <a:r>
              <a:rPr lang="de-DE" sz="2400" dirty="0"/>
              <a:t>Gesundheitsfaktoren</a:t>
            </a:r>
          </a:p>
        </p:txBody>
      </p:sp>
    </p:spTree>
    <p:extLst>
      <p:ext uri="{BB962C8B-B14F-4D97-AF65-F5344CB8AC3E}">
        <p14:creationId xmlns:p14="http://schemas.microsoft.com/office/powerpoint/2010/main" val="423476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ECD97583-0A2D-B948-9ACB-D17943C1AC9C}"/>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Rechteck 5">
            <a:extLst>
              <a:ext uri="{FF2B5EF4-FFF2-40B4-BE49-F238E27FC236}">
                <a16:creationId xmlns:a16="http://schemas.microsoft.com/office/drawing/2014/main" id="{B4CB85EF-0588-F049-8C14-828119B9E01D}"/>
              </a:ext>
            </a:extLst>
          </p:cNvPr>
          <p:cNvSpPr/>
          <p:nvPr/>
        </p:nvSpPr>
        <p:spPr>
          <a:xfrm>
            <a:off x="492369" y="1521790"/>
            <a:ext cx="5298831" cy="4887937"/>
          </a:xfrm>
          <a:prstGeom prst="rect">
            <a:avLst/>
          </a:prstGeom>
          <a:ln w="76200"/>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180000" tIns="180000" rIns="180000" bIns="180000" rtlCol="0" anchor="t"/>
          <a:lstStyle/>
          <a:p>
            <a:r>
              <a:rPr lang="de-DE" sz="2800" b="1" u="sng" dirty="0">
                <a:solidFill>
                  <a:schemeClr val="tx1"/>
                </a:solidFill>
              </a:rPr>
              <a:t>Ressourcen</a:t>
            </a:r>
          </a:p>
          <a:p>
            <a:endParaRPr lang="de-DE" sz="2800" b="1" u="sng" dirty="0">
              <a:solidFill>
                <a:schemeClr val="tx1"/>
              </a:solidFill>
            </a:endParaRPr>
          </a:p>
          <a:p>
            <a:pPr marL="342900" indent="-342900">
              <a:buFont typeface="Arial" panose="020B0604020202020204" pitchFamily="34" charset="0"/>
              <a:buChar char="•"/>
            </a:pPr>
            <a:r>
              <a:rPr lang="de-DE" sz="2000" b="1" dirty="0">
                <a:solidFill>
                  <a:schemeClr val="tx1"/>
                </a:solidFill>
              </a:rPr>
              <a:t>Entscheidungsspielraum</a:t>
            </a:r>
          </a:p>
          <a:p>
            <a:pPr marL="342900" indent="-342900">
              <a:buFont typeface="Arial" panose="020B0604020202020204" pitchFamily="34" charset="0"/>
              <a:buChar char="•"/>
            </a:pPr>
            <a:r>
              <a:rPr lang="de-DE" sz="2000" b="1" dirty="0">
                <a:solidFill>
                  <a:schemeClr val="tx1"/>
                </a:solidFill>
              </a:rPr>
              <a:t>Kommunikation</a:t>
            </a:r>
          </a:p>
          <a:p>
            <a:pPr marL="342900" indent="-342900">
              <a:buFont typeface="Arial" panose="020B0604020202020204" pitchFamily="34" charset="0"/>
              <a:buChar char="•"/>
            </a:pPr>
            <a:r>
              <a:rPr lang="de-DE" sz="2000" b="1" dirty="0">
                <a:solidFill>
                  <a:schemeClr val="tx1"/>
                </a:solidFill>
              </a:rPr>
              <a:t>Vielfalt</a:t>
            </a:r>
          </a:p>
          <a:p>
            <a:pPr marL="342900" indent="-342900">
              <a:buFont typeface="Arial" panose="020B0604020202020204" pitchFamily="34" charset="0"/>
              <a:buChar char="•"/>
            </a:pPr>
            <a:r>
              <a:rPr lang="de-DE" sz="2000" b="1" dirty="0">
                <a:solidFill>
                  <a:schemeClr val="tx1"/>
                </a:solidFill>
              </a:rPr>
              <a:t>Zeitspielraum</a:t>
            </a:r>
          </a:p>
          <a:p>
            <a:pPr marL="342900" indent="-342900">
              <a:buFont typeface="Arial" panose="020B0604020202020204" pitchFamily="34" charset="0"/>
              <a:buChar char="•"/>
            </a:pPr>
            <a:r>
              <a:rPr lang="de-DE" sz="2000" b="1" dirty="0">
                <a:solidFill>
                  <a:schemeClr val="tx1"/>
                </a:solidFill>
              </a:rPr>
              <a:t>Körperliche Aktivität</a:t>
            </a:r>
          </a:p>
          <a:p>
            <a:pPr marL="342900" indent="-342900">
              <a:buFont typeface="Arial" panose="020B0604020202020204" pitchFamily="34" charset="0"/>
              <a:buChar char="•"/>
            </a:pPr>
            <a:r>
              <a:rPr lang="de-DE" sz="2000" b="1" dirty="0">
                <a:solidFill>
                  <a:schemeClr val="tx1"/>
                </a:solidFill>
              </a:rPr>
              <a:t>Kontakt zum Arbeitsgegenstand</a:t>
            </a:r>
          </a:p>
          <a:p>
            <a:pPr marL="342900" indent="-342900">
              <a:buFont typeface="Arial" panose="020B0604020202020204" pitchFamily="34" charset="0"/>
              <a:buChar char="•"/>
            </a:pPr>
            <a:r>
              <a:rPr lang="de-DE" sz="2000" b="1" dirty="0">
                <a:solidFill>
                  <a:schemeClr val="tx1"/>
                </a:solidFill>
              </a:rPr>
              <a:t>Durchschaubarkeit</a:t>
            </a:r>
          </a:p>
          <a:p>
            <a:pPr marL="342900" indent="-342900">
              <a:buFont typeface="Arial" panose="020B0604020202020204" pitchFamily="34" charset="0"/>
              <a:buChar char="•"/>
            </a:pPr>
            <a:r>
              <a:rPr lang="de-DE" sz="2000" b="1" dirty="0">
                <a:solidFill>
                  <a:schemeClr val="tx1"/>
                </a:solidFill>
              </a:rPr>
              <a:t>Gestaltbarkeit</a:t>
            </a:r>
          </a:p>
          <a:p>
            <a:pPr marL="342900" indent="-342900">
              <a:buFont typeface="Arial" panose="020B0604020202020204" pitchFamily="34" charset="0"/>
              <a:buChar char="•"/>
            </a:pPr>
            <a:r>
              <a:rPr lang="de-DE" sz="2000" b="1" dirty="0">
                <a:solidFill>
                  <a:schemeClr val="tx1"/>
                </a:solidFill>
              </a:rPr>
              <a:t>Sinnhaftigkeit</a:t>
            </a:r>
          </a:p>
          <a:p>
            <a:pPr marL="342900" indent="-342900">
              <a:buFont typeface="Arial" panose="020B0604020202020204" pitchFamily="34" charset="0"/>
              <a:buChar char="•"/>
            </a:pPr>
            <a:r>
              <a:rPr lang="de-DE" sz="2000" b="1" dirty="0">
                <a:solidFill>
                  <a:schemeClr val="tx1"/>
                </a:solidFill>
              </a:rPr>
              <a:t>Soziale Unterstützung</a:t>
            </a:r>
          </a:p>
        </p:txBody>
      </p:sp>
      <p:sp>
        <p:nvSpPr>
          <p:cNvPr id="7" name="Rechteck 6">
            <a:extLst>
              <a:ext uri="{FF2B5EF4-FFF2-40B4-BE49-F238E27FC236}">
                <a16:creationId xmlns:a16="http://schemas.microsoft.com/office/drawing/2014/main" id="{AB98565A-996F-4F4E-8FC5-DC37AD9ED650}"/>
              </a:ext>
            </a:extLst>
          </p:cNvPr>
          <p:cNvSpPr/>
          <p:nvPr/>
        </p:nvSpPr>
        <p:spPr>
          <a:xfrm>
            <a:off x="6400800" y="1521790"/>
            <a:ext cx="5298831" cy="4887937"/>
          </a:xfrm>
          <a:prstGeom prst="rect">
            <a:avLst/>
          </a:prstGeom>
          <a:ln w="76200">
            <a:solidFill>
              <a:srgbClr val="FF000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180000" tIns="180000" rIns="180000" bIns="180000" rtlCol="0" anchor="t"/>
          <a:lstStyle/>
          <a:p>
            <a:r>
              <a:rPr lang="de-DE" sz="2800" b="1" u="sng" dirty="0"/>
              <a:t>Belastungen</a:t>
            </a:r>
          </a:p>
          <a:p>
            <a:endParaRPr lang="de-DE" sz="2000" b="1" dirty="0"/>
          </a:p>
          <a:p>
            <a:pPr marL="342900" indent="-342900">
              <a:buFont typeface="Arial" panose="020B0604020202020204" pitchFamily="34" charset="0"/>
              <a:buChar char="•"/>
            </a:pPr>
            <a:r>
              <a:rPr lang="de-DE" sz="2000" b="1" dirty="0"/>
              <a:t>Dauerzustände</a:t>
            </a:r>
          </a:p>
          <a:p>
            <a:pPr marL="800100" lvl="1" indent="-342900">
              <a:buFont typeface="Arial" panose="020B0604020202020204" pitchFamily="34" charset="0"/>
              <a:buChar char="•"/>
            </a:pPr>
            <a:r>
              <a:rPr lang="de-DE" sz="2000" dirty="0"/>
              <a:t>Lärm, Klima</a:t>
            </a:r>
          </a:p>
          <a:p>
            <a:pPr marL="800100" lvl="1" indent="-342900">
              <a:buFont typeface="Arial" panose="020B0604020202020204" pitchFamily="34" charset="0"/>
              <a:buChar char="•"/>
            </a:pPr>
            <a:r>
              <a:rPr lang="de-DE" sz="2000" dirty="0"/>
              <a:t>Zeitdruck</a:t>
            </a:r>
          </a:p>
          <a:p>
            <a:pPr marL="800100" lvl="1" indent="-342900">
              <a:buFont typeface="Arial" panose="020B0604020202020204" pitchFamily="34" charset="0"/>
              <a:buChar char="•"/>
            </a:pPr>
            <a:r>
              <a:rPr lang="de-DE" sz="2000" dirty="0"/>
              <a:t>Monotonie</a:t>
            </a:r>
          </a:p>
          <a:p>
            <a:pPr marL="342900" indent="-342900">
              <a:buFont typeface="Arial" panose="020B0604020202020204" pitchFamily="34" charset="0"/>
              <a:buChar char="•"/>
            </a:pPr>
            <a:r>
              <a:rPr lang="de-DE" sz="2000" b="1" dirty="0"/>
              <a:t>Störende Ereignisse</a:t>
            </a:r>
          </a:p>
          <a:p>
            <a:pPr marL="800100" lvl="1" indent="-342900">
              <a:buFont typeface="Arial" panose="020B0604020202020204" pitchFamily="34" charset="0"/>
              <a:buChar char="•"/>
            </a:pPr>
            <a:r>
              <a:rPr lang="de-DE" sz="2000" dirty="0"/>
              <a:t>Unterbrechungen</a:t>
            </a:r>
          </a:p>
          <a:p>
            <a:pPr marL="800100" lvl="1" indent="-342900">
              <a:buFont typeface="Arial" panose="020B0604020202020204" pitchFamily="34" charset="0"/>
              <a:buChar char="•"/>
            </a:pPr>
            <a:r>
              <a:rPr lang="de-DE" sz="2000" dirty="0"/>
              <a:t>Hindernisse in Bezug auf:</a:t>
            </a:r>
          </a:p>
          <a:p>
            <a:pPr marL="1257300" lvl="2" indent="-342900">
              <a:buFont typeface="Arial" panose="020B0604020202020204" pitchFamily="34" charset="0"/>
              <a:buChar char="•"/>
            </a:pPr>
            <a:r>
              <a:rPr lang="de-DE" sz="2000" dirty="0"/>
              <a:t>Information </a:t>
            </a:r>
          </a:p>
          <a:p>
            <a:pPr marL="1257300" lvl="2" indent="-342900">
              <a:buFont typeface="Arial" panose="020B0604020202020204" pitchFamily="34" charset="0"/>
              <a:buChar char="•"/>
            </a:pPr>
            <a:r>
              <a:rPr lang="de-DE" sz="2000" dirty="0" smtClean="0"/>
              <a:t>Motorik (z.B. Arbeitsmittel)</a:t>
            </a:r>
            <a:endParaRPr lang="de-DE" sz="2000" dirty="0"/>
          </a:p>
          <a:p>
            <a:pPr marL="342900" indent="-342900">
              <a:buFont typeface="Arial" panose="020B0604020202020204" pitchFamily="34" charset="0"/>
              <a:buChar char="•"/>
            </a:pPr>
            <a:r>
              <a:rPr lang="de-DE" sz="2000" b="1" dirty="0"/>
              <a:t>Rahmenbedingungen</a:t>
            </a:r>
          </a:p>
          <a:p>
            <a:pPr marL="800100" lvl="1" indent="-342900">
              <a:buFont typeface="Arial" panose="020B0604020202020204" pitchFamily="34" charset="0"/>
              <a:buChar char="•"/>
            </a:pPr>
            <a:r>
              <a:rPr lang="de-DE" sz="2000" dirty="0"/>
              <a:t>Unsicherer Arbeitsplatz </a:t>
            </a:r>
          </a:p>
          <a:p>
            <a:pPr marL="800100" lvl="1" indent="-342900">
              <a:buFont typeface="Arial" panose="020B0604020202020204" pitchFamily="34" charset="0"/>
              <a:buChar char="•"/>
            </a:pPr>
            <a:r>
              <a:rPr lang="de-DE" sz="2000" dirty="0"/>
              <a:t>Nachtschicht, etc.</a:t>
            </a:r>
          </a:p>
        </p:txBody>
      </p:sp>
      <p:sp>
        <p:nvSpPr>
          <p:cNvPr id="11" name="Textfeld 10">
            <a:extLst>
              <a:ext uri="{FF2B5EF4-FFF2-40B4-BE49-F238E27FC236}">
                <a16:creationId xmlns:a16="http://schemas.microsoft.com/office/drawing/2014/main" id="{87EED3F9-D8E0-2F49-A599-17982968A406}"/>
              </a:ext>
            </a:extLst>
          </p:cNvPr>
          <p:cNvSpPr txBox="1"/>
          <p:nvPr/>
        </p:nvSpPr>
        <p:spPr>
          <a:xfrm>
            <a:off x="332911" y="346918"/>
            <a:ext cx="6896568"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Ressourcen und Belastungen</a:t>
            </a:r>
            <a:endParaRPr lang="de-DE" sz="4400" b="1" dirty="0"/>
          </a:p>
        </p:txBody>
      </p:sp>
    </p:spTree>
    <p:extLst>
      <p:ext uri="{BB962C8B-B14F-4D97-AF65-F5344CB8AC3E}">
        <p14:creationId xmlns:p14="http://schemas.microsoft.com/office/powerpoint/2010/main" val="2256074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hteck 67">
            <a:extLst>
              <a:ext uri="{FF2B5EF4-FFF2-40B4-BE49-F238E27FC236}">
                <a16:creationId xmlns:a16="http://schemas.microsoft.com/office/drawing/2014/main" id="{63AAC95D-A0DE-F848-AB63-E5AC92BDBFC1}"/>
              </a:ext>
            </a:extLst>
          </p:cNvPr>
          <p:cNvSpPr/>
          <p:nvPr/>
        </p:nvSpPr>
        <p:spPr>
          <a:xfrm>
            <a:off x="6803000" y="4249852"/>
            <a:ext cx="3974780" cy="2393957"/>
          </a:xfrm>
          <a:prstGeom prst="rect">
            <a:avLst/>
          </a:prstGeom>
          <a:solidFill>
            <a:schemeClr val="bg1"/>
          </a:solidFill>
          <a:ln w="28575">
            <a:solidFill>
              <a:schemeClr val="accent4">
                <a:lumMod val="60000"/>
                <a:lumOff val="40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endParaRPr lang="de-DE" sz="3200" dirty="0"/>
          </a:p>
        </p:txBody>
      </p:sp>
      <p:sp>
        <p:nvSpPr>
          <p:cNvPr id="65" name="Rechteck 64">
            <a:extLst>
              <a:ext uri="{FF2B5EF4-FFF2-40B4-BE49-F238E27FC236}">
                <a16:creationId xmlns:a16="http://schemas.microsoft.com/office/drawing/2014/main" id="{E50344A5-D188-7A40-938C-5E704D9EBC2E}"/>
              </a:ext>
            </a:extLst>
          </p:cNvPr>
          <p:cNvSpPr/>
          <p:nvPr/>
        </p:nvSpPr>
        <p:spPr>
          <a:xfrm>
            <a:off x="9215810" y="1311105"/>
            <a:ext cx="2603406" cy="1216549"/>
          </a:xfrm>
          <a:prstGeom prst="rect">
            <a:avLst/>
          </a:prstGeom>
          <a:solidFill>
            <a:schemeClr val="bg1"/>
          </a:solidFill>
          <a:ln w="28575">
            <a:solidFill>
              <a:schemeClr val="accent4">
                <a:lumMod val="60000"/>
                <a:lumOff val="40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endParaRPr lang="de-DE" sz="3200" dirty="0"/>
          </a:p>
        </p:txBody>
      </p:sp>
      <p:sp>
        <p:nvSpPr>
          <p:cNvPr id="4" name="Textfeld 3">
            <a:extLst>
              <a:ext uri="{FF2B5EF4-FFF2-40B4-BE49-F238E27FC236}">
                <a16:creationId xmlns:a16="http://schemas.microsoft.com/office/drawing/2014/main" id="{FC1893B8-4B63-4547-8221-61CBF1568C49}"/>
              </a:ext>
            </a:extLst>
          </p:cNvPr>
          <p:cNvSpPr txBox="1"/>
          <p:nvPr/>
        </p:nvSpPr>
        <p:spPr>
          <a:xfrm>
            <a:off x="332911" y="244000"/>
            <a:ext cx="3943259" cy="646331"/>
          </a:xfrm>
          <a:prstGeom prst="rect">
            <a:avLst/>
          </a:prstGeom>
          <a:noFill/>
        </p:spPr>
        <p:txBody>
          <a:bodyPr wrap="none" rtlCol="0">
            <a:spAutoFit/>
          </a:bodyPr>
          <a:lstStyle/>
          <a:p>
            <a:r>
              <a:rPr lang="de-DE" sz="3600" b="1" dirty="0"/>
              <a:t>Störende Ereignisse</a:t>
            </a:r>
          </a:p>
        </p:txBody>
      </p:sp>
      <p:sp>
        <p:nvSpPr>
          <p:cNvPr id="5" name="Rechteck 4">
            <a:extLst>
              <a:ext uri="{FF2B5EF4-FFF2-40B4-BE49-F238E27FC236}">
                <a16:creationId xmlns:a16="http://schemas.microsoft.com/office/drawing/2014/main" id="{61977915-6BB0-E845-ABAB-F37C7B95442D}"/>
              </a:ext>
            </a:extLst>
          </p:cNvPr>
          <p:cNvSpPr/>
          <p:nvPr/>
        </p:nvSpPr>
        <p:spPr>
          <a:xfrm>
            <a:off x="1227221" y="2875547"/>
            <a:ext cx="842211" cy="842211"/>
          </a:xfrm>
          <a:prstGeom prst="rect">
            <a:avLst/>
          </a:prstGeom>
          <a:ln w="38100">
            <a:solidFill>
              <a:schemeClr val="tx1">
                <a:lumMod val="85000"/>
                <a:lumOff val="1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de-DE" sz="3200" dirty="0"/>
              <a:t>A</a:t>
            </a:r>
          </a:p>
        </p:txBody>
      </p:sp>
      <p:sp>
        <p:nvSpPr>
          <p:cNvPr id="6" name="Rechteck 5">
            <a:extLst>
              <a:ext uri="{FF2B5EF4-FFF2-40B4-BE49-F238E27FC236}">
                <a16:creationId xmlns:a16="http://schemas.microsoft.com/office/drawing/2014/main" id="{97901A66-3056-6B4E-B469-5AB8AA4C2739}"/>
              </a:ext>
            </a:extLst>
          </p:cNvPr>
          <p:cNvSpPr/>
          <p:nvPr/>
        </p:nvSpPr>
        <p:spPr>
          <a:xfrm>
            <a:off x="2575514" y="1220031"/>
            <a:ext cx="842211" cy="842211"/>
          </a:xfrm>
          <a:prstGeom prst="rect">
            <a:avLst/>
          </a:prstGeom>
          <a:ln w="38100">
            <a:solidFill>
              <a:schemeClr val="tx1">
                <a:lumMod val="85000"/>
                <a:lumOff val="1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de-DE" sz="3200" dirty="0"/>
              <a:t>B</a:t>
            </a:r>
          </a:p>
        </p:txBody>
      </p:sp>
      <p:sp>
        <p:nvSpPr>
          <p:cNvPr id="7" name="Rechteck 6">
            <a:extLst>
              <a:ext uri="{FF2B5EF4-FFF2-40B4-BE49-F238E27FC236}">
                <a16:creationId xmlns:a16="http://schemas.microsoft.com/office/drawing/2014/main" id="{A960AC59-25E3-3447-9D22-4538C3FCE8E1}"/>
              </a:ext>
            </a:extLst>
          </p:cNvPr>
          <p:cNvSpPr/>
          <p:nvPr/>
        </p:nvSpPr>
        <p:spPr>
          <a:xfrm>
            <a:off x="3928216" y="2875546"/>
            <a:ext cx="842211" cy="842211"/>
          </a:xfrm>
          <a:prstGeom prst="rect">
            <a:avLst/>
          </a:prstGeom>
          <a:ln w="38100">
            <a:solidFill>
              <a:schemeClr val="tx1">
                <a:lumMod val="85000"/>
                <a:lumOff val="1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de-DE" sz="3200" dirty="0"/>
              <a:t>C</a:t>
            </a:r>
          </a:p>
        </p:txBody>
      </p:sp>
      <p:sp>
        <p:nvSpPr>
          <p:cNvPr id="8" name="Rechteck 7">
            <a:extLst>
              <a:ext uri="{FF2B5EF4-FFF2-40B4-BE49-F238E27FC236}">
                <a16:creationId xmlns:a16="http://schemas.microsoft.com/office/drawing/2014/main" id="{B2AB3A13-1D88-DB4D-AEE2-910DFAA9B76A}"/>
              </a:ext>
            </a:extLst>
          </p:cNvPr>
          <p:cNvSpPr/>
          <p:nvPr/>
        </p:nvSpPr>
        <p:spPr>
          <a:xfrm>
            <a:off x="5288295" y="1220030"/>
            <a:ext cx="842211" cy="842211"/>
          </a:xfrm>
          <a:prstGeom prst="rect">
            <a:avLst/>
          </a:prstGeom>
          <a:ln w="38100">
            <a:solidFill>
              <a:schemeClr val="tx1">
                <a:lumMod val="85000"/>
                <a:lumOff val="1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de-DE" sz="3200" dirty="0"/>
              <a:t>D</a:t>
            </a:r>
          </a:p>
        </p:txBody>
      </p:sp>
      <p:sp>
        <p:nvSpPr>
          <p:cNvPr id="9" name="Rechteck 8">
            <a:extLst>
              <a:ext uri="{FF2B5EF4-FFF2-40B4-BE49-F238E27FC236}">
                <a16:creationId xmlns:a16="http://schemas.microsoft.com/office/drawing/2014/main" id="{E1ADD532-9619-4D49-BC2B-67AD70CB3F7E}"/>
              </a:ext>
            </a:extLst>
          </p:cNvPr>
          <p:cNvSpPr/>
          <p:nvPr/>
        </p:nvSpPr>
        <p:spPr>
          <a:xfrm>
            <a:off x="7000469" y="2033335"/>
            <a:ext cx="842211" cy="842211"/>
          </a:xfrm>
          <a:prstGeom prst="rect">
            <a:avLst/>
          </a:prstGeom>
          <a:ln w="38100">
            <a:solidFill>
              <a:schemeClr val="tx1">
                <a:lumMod val="85000"/>
                <a:lumOff val="1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de-DE" sz="3200" dirty="0"/>
              <a:t>E</a:t>
            </a:r>
          </a:p>
        </p:txBody>
      </p:sp>
      <p:sp>
        <p:nvSpPr>
          <p:cNvPr id="10" name="Rechteck 9">
            <a:extLst>
              <a:ext uri="{FF2B5EF4-FFF2-40B4-BE49-F238E27FC236}">
                <a16:creationId xmlns:a16="http://schemas.microsoft.com/office/drawing/2014/main" id="{0A545A42-ED20-2541-BB91-DBE8A29EEA8A}"/>
              </a:ext>
            </a:extLst>
          </p:cNvPr>
          <p:cNvSpPr/>
          <p:nvPr/>
        </p:nvSpPr>
        <p:spPr>
          <a:xfrm>
            <a:off x="8712643" y="2875545"/>
            <a:ext cx="842211" cy="842211"/>
          </a:xfrm>
          <a:prstGeom prst="rect">
            <a:avLst/>
          </a:prstGeom>
          <a:ln w="38100">
            <a:solidFill>
              <a:schemeClr val="tx1">
                <a:lumMod val="85000"/>
                <a:lumOff val="1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de-DE" sz="3200" dirty="0"/>
              <a:t>F</a:t>
            </a:r>
          </a:p>
        </p:txBody>
      </p:sp>
      <p:cxnSp>
        <p:nvCxnSpPr>
          <p:cNvPr id="12" name="Gerade Verbindung mit Pfeil 11">
            <a:extLst>
              <a:ext uri="{FF2B5EF4-FFF2-40B4-BE49-F238E27FC236}">
                <a16:creationId xmlns:a16="http://schemas.microsoft.com/office/drawing/2014/main" id="{663B0711-0363-3149-9AA6-AEEE018AB2C2}"/>
              </a:ext>
            </a:extLst>
          </p:cNvPr>
          <p:cNvCxnSpPr>
            <a:stCxn id="5" idx="0"/>
            <a:endCxn id="6" idx="1"/>
          </p:cNvCxnSpPr>
          <p:nvPr/>
        </p:nvCxnSpPr>
        <p:spPr>
          <a:xfrm flipV="1">
            <a:off x="1648327" y="1641137"/>
            <a:ext cx="927187" cy="1234410"/>
          </a:xfrm>
          <a:prstGeom prst="straightConnector1">
            <a:avLst/>
          </a:prstGeom>
          <a:ln w="28575">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8E83DB25-9D86-6A4E-8E05-F788D88DCAB0}"/>
              </a:ext>
            </a:extLst>
          </p:cNvPr>
          <p:cNvCxnSpPr>
            <a:cxnSpLocks/>
            <a:stCxn id="6" idx="3"/>
            <a:endCxn id="7" idx="0"/>
          </p:cNvCxnSpPr>
          <p:nvPr/>
        </p:nvCxnSpPr>
        <p:spPr>
          <a:xfrm>
            <a:off x="3417725" y="1641137"/>
            <a:ext cx="931597" cy="1234409"/>
          </a:xfrm>
          <a:prstGeom prst="straightConnector1">
            <a:avLst/>
          </a:prstGeom>
          <a:ln w="28575">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1C874A9A-51CC-EF40-95F6-639A76D94F97}"/>
              </a:ext>
            </a:extLst>
          </p:cNvPr>
          <p:cNvCxnSpPr>
            <a:cxnSpLocks/>
            <a:stCxn id="7" idx="0"/>
            <a:endCxn id="8" idx="1"/>
          </p:cNvCxnSpPr>
          <p:nvPr/>
        </p:nvCxnSpPr>
        <p:spPr>
          <a:xfrm flipV="1">
            <a:off x="4349322" y="1641136"/>
            <a:ext cx="938973" cy="1234410"/>
          </a:xfrm>
          <a:prstGeom prst="straightConnector1">
            <a:avLst/>
          </a:prstGeom>
          <a:ln w="28575">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2EB931E7-A084-0C42-BDED-C81B95C052D3}"/>
              </a:ext>
            </a:extLst>
          </p:cNvPr>
          <p:cNvCxnSpPr>
            <a:cxnSpLocks/>
            <a:stCxn id="8" idx="3"/>
            <a:endCxn id="9" idx="1"/>
          </p:cNvCxnSpPr>
          <p:nvPr/>
        </p:nvCxnSpPr>
        <p:spPr>
          <a:xfrm>
            <a:off x="6130506" y="1641136"/>
            <a:ext cx="869963" cy="813305"/>
          </a:xfrm>
          <a:prstGeom prst="straightConnector1">
            <a:avLst/>
          </a:prstGeom>
          <a:ln w="28575">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4B001052-D7CC-E949-A926-D75922286A53}"/>
              </a:ext>
            </a:extLst>
          </p:cNvPr>
          <p:cNvCxnSpPr>
            <a:cxnSpLocks/>
            <a:stCxn id="9" idx="3"/>
            <a:endCxn id="10" idx="1"/>
          </p:cNvCxnSpPr>
          <p:nvPr/>
        </p:nvCxnSpPr>
        <p:spPr>
          <a:xfrm>
            <a:off x="7842680" y="2454441"/>
            <a:ext cx="869963" cy="842210"/>
          </a:xfrm>
          <a:prstGeom prst="straightConnector1">
            <a:avLst/>
          </a:prstGeom>
          <a:ln w="28575">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Gewitterblitz 24">
            <a:extLst>
              <a:ext uri="{FF2B5EF4-FFF2-40B4-BE49-F238E27FC236}">
                <a16:creationId xmlns:a16="http://schemas.microsoft.com/office/drawing/2014/main" id="{F32E1834-6351-8E40-BB43-FABA634A3820}"/>
              </a:ext>
            </a:extLst>
          </p:cNvPr>
          <p:cNvSpPr/>
          <p:nvPr/>
        </p:nvSpPr>
        <p:spPr>
          <a:xfrm>
            <a:off x="4722046" y="1655589"/>
            <a:ext cx="469487" cy="813305"/>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dirty="0"/>
          </a:p>
        </p:txBody>
      </p:sp>
      <p:sp>
        <p:nvSpPr>
          <p:cNvPr id="26" name="Gewitterblitz 25">
            <a:extLst>
              <a:ext uri="{FF2B5EF4-FFF2-40B4-BE49-F238E27FC236}">
                <a16:creationId xmlns:a16="http://schemas.microsoft.com/office/drawing/2014/main" id="{CD326653-E8EC-D24D-8477-85A3555C34E7}"/>
              </a:ext>
            </a:extLst>
          </p:cNvPr>
          <p:cNvSpPr/>
          <p:nvPr/>
        </p:nvSpPr>
        <p:spPr>
          <a:xfrm rot="3483664">
            <a:off x="6374596" y="1451809"/>
            <a:ext cx="469487" cy="813305"/>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dirty="0"/>
          </a:p>
        </p:txBody>
      </p:sp>
      <mc:AlternateContent xmlns:mc="http://schemas.openxmlformats.org/markup-compatibility/2006" xmlns:p14="http://schemas.microsoft.com/office/powerpoint/2010/main">
        <mc:Choice Requires="p14">
          <p:contentPart p14:bwMode="auto" r:id="rId2">
            <p14:nvContentPartPr>
              <p14:cNvPr id="29" name="Freihand 28">
                <a:extLst>
                  <a:ext uri="{FF2B5EF4-FFF2-40B4-BE49-F238E27FC236}">
                    <a16:creationId xmlns:a16="http://schemas.microsoft.com/office/drawing/2014/main" id="{5332391D-0553-DE4D-8D03-A4CA01AC79C5}"/>
                  </a:ext>
                </a:extLst>
              </p14:cNvPr>
              <p14:cNvContentPartPr/>
              <p14:nvPr/>
            </p14:nvContentPartPr>
            <p14:xfrm>
              <a:off x="6189445" y="622009"/>
              <a:ext cx="1407977" cy="1348628"/>
            </p14:xfrm>
          </p:contentPart>
        </mc:Choice>
        <mc:Fallback xmlns="">
          <p:pic>
            <p:nvPicPr>
              <p:cNvPr id="29" name="Freihand 28">
                <a:extLst>
                  <a:ext uri="{FF2B5EF4-FFF2-40B4-BE49-F238E27FC236}">
                    <a16:creationId xmlns:a16="http://schemas.microsoft.com/office/drawing/2014/main" id="{5332391D-0553-DE4D-8D03-A4CA01AC79C5}"/>
                  </a:ext>
                </a:extLst>
              </p:cNvPr>
              <p:cNvPicPr/>
              <p:nvPr/>
            </p:nvPicPr>
            <p:blipFill>
              <a:blip r:embed="rId3"/>
              <a:stretch>
                <a:fillRect/>
              </a:stretch>
            </p:blipFill>
            <p:spPr>
              <a:xfrm>
                <a:off x="6161005" y="593575"/>
                <a:ext cx="1464858" cy="1405136"/>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1" name="Freihand 30">
                <a:extLst>
                  <a:ext uri="{FF2B5EF4-FFF2-40B4-BE49-F238E27FC236}">
                    <a16:creationId xmlns:a16="http://schemas.microsoft.com/office/drawing/2014/main" id="{9A3856FC-75B7-2F42-97B6-78436DEE6A4A}"/>
                  </a:ext>
                </a:extLst>
              </p14:cNvPr>
              <p14:cNvContentPartPr/>
              <p14:nvPr/>
            </p14:nvContentPartPr>
            <p14:xfrm>
              <a:off x="7328845" y="3562519"/>
              <a:ext cx="360" cy="360"/>
            </p14:xfrm>
          </p:contentPart>
        </mc:Choice>
        <mc:Fallback xmlns="">
          <p:pic>
            <p:nvPicPr>
              <p:cNvPr id="31" name="Freihand 30">
                <a:extLst>
                  <a:ext uri="{FF2B5EF4-FFF2-40B4-BE49-F238E27FC236}">
                    <a16:creationId xmlns:a16="http://schemas.microsoft.com/office/drawing/2014/main" id="{9A3856FC-75B7-2F42-97B6-78436DEE6A4A}"/>
                  </a:ext>
                </a:extLst>
              </p:cNvPr>
              <p:cNvPicPr/>
              <p:nvPr/>
            </p:nvPicPr>
            <p:blipFill>
              <a:blip r:embed="rId5"/>
              <a:stretch>
                <a:fillRect/>
              </a:stretch>
            </p:blipFill>
            <p:spPr>
              <a:xfrm>
                <a:off x="7320205" y="3553879"/>
                <a:ext cx="18000" cy="18000"/>
              </a:xfrm>
              <a:prstGeom prst="rect">
                <a:avLst/>
              </a:prstGeom>
            </p:spPr>
          </p:pic>
        </mc:Fallback>
      </mc:AlternateContent>
      <p:cxnSp>
        <p:nvCxnSpPr>
          <p:cNvPr id="33" name="Gerade Verbindung mit Pfeil 32">
            <a:extLst>
              <a:ext uri="{FF2B5EF4-FFF2-40B4-BE49-F238E27FC236}">
                <a16:creationId xmlns:a16="http://schemas.microsoft.com/office/drawing/2014/main" id="{4B80CD8F-6795-7A43-8DE9-0F59E63EA8AB}"/>
              </a:ext>
            </a:extLst>
          </p:cNvPr>
          <p:cNvCxnSpPr>
            <a:cxnSpLocks/>
            <a:stCxn id="7" idx="3"/>
            <a:endCxn id="8" idx="2"/>
          </p:cNvCxnSpPr>
          <p:nvPr/>
        </p:nvCxnSpPr>
        <p:spPr>
          <a:xfrm flipV="1">
            <a:off x="4770427" y="2062241"/>
            <a:ext cx="938974" cy="1234411"/>
          </a:xfrm>
          <a:prstGeom prst="straightConnector1">
            <a:avLst/>
          </a:prstGeom>
          <a:ln w="38100">
            <a:solidFill>
              <a:srgbClr val="FF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45" name="Gekrümmte Verbindung 44">
            <a:extLst>
              <a:ext uri="{FF2B5EF4-FFF2-40B4-BE49-F238E27FC236}">
                <a16:creationId xmlns:a16="http://schemas.microsoft.com/office/drawing/2014/main" id="{5D4EF174-9D02-8745-8AF1-1C66CC0D8A94}"/>
              </a:ext>
            </a:extLst>
          </p:cNvPr>
          <p:cNvCxnSpPr>
            <a:cxnSpLocks/>
            <a:endCxn id="5" idx="2"/>
          </p:cNvCxnSpPr>
          <p:nvPr/>
        </p:nvCxnSpPr>
        <p:spPr>
          <a:xfrm rot="10800000" flipV="1">
            <a:off x="1648328" y="2342388"/>
            <a:ext cx="4869403" cy="1375369"/>
          </a:xfrm>
          <a:prstGeom prst="curvedConnector4">
            <a:avLst>
              <a:gd name="adj1" fmla="val -9"/>
              <a:gd name="adj2" fmla="val 141428"/>
            </a:avLst>
          </a:prstGeom>
          <a:ln w="762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Gerade Verbindung mit Pfeil 55">
            <a:extLst>
              <a:ext uri="{FF2B5EF4-FFF2-40B4-BE49-F238E27FC236}">
                <a16:creationId xmlns:a16="http://schemas.microsoft.com/office/drawing/2014/main" id="{3CE014E6-57DA-ED40-B9A2-460474603C2F}"/>
              </a:ext>
            </a:extLst>
          </p:cNvPr>
          <p:cNvCxnSpPr>
            <a:cxnSpLocks/>
          </p:cNvCxnSpPr>
          <p:nvPr/>
        </p:nvCxnSpPr>
        <p:spPr>
          <a:xfrm flipH="1">
            <a:off x="4276170" y="2062241"/>
            <a:ext cx="466504" cy="617205"/>
          </a:xfrm>
          <a:prstGeom prst="straightConnector1">
            <a:avLst/>
          </a:prstGeom>
          <a:ln w="76200">
            <a:solidFill>
              <a:schemeClr val="accent1">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8" name="Textfeld 57">
            <a:extLst>
              <a:ext uri="{FF2B5EF4-FFF2-40B4-BE49-F238E27FC236}">
                <a16:creationId xmlns:a16="http://schemas.microsoft.com/office/drawing/2014/main" id="{DDBEAFEC-5FEA-F647-9FA5-91114AFE7B00}"/>
              </a:ext>
            </a:extLst>
          </p:cNvPr>
          <p:cNvSpPr txBox="1"/>
          <p:nvPr/>
        </p:nvSpPr>
        <p:spPr>
          <a:xfrm>
            <a:off x="4600348" y="1269344"/>
            <a:ext cx="340158" cy="461665"/>
          </a:xfrm>
          <a:prstGeom prst="rect">
            <a:avLst/>
          </a:prstGeom>
          <a:noFill/>
        </p:spPr>
        <p:txBody>
          <a:bodyPr wrap="none" rtlCol="0">
            <a:spAutoFit/>
          </a:bodyPr>
          <a:lstStyle/>
          <a:p>
            <a:r>
              <a:rPr lang="de-DE" sz="2400" b="1" dirty="0">
                <a:ln w="0">
                  <a:solidFill>
                    <a:schemeClr val="tx1"/>
                  </a:solidFill>
                </a:ln>
                <a:solidFill>
                  <a:schemeClr val="accent4">
                    <a:lumMod val="60000"/>
                    <a:lumOff val="40000"/>
                  </a:schemeClr>
                </a:solidFill>
              </a:rPr>
              <a:t>1</a:t>
            </a:r>
          </a:p>
        </p:txBody>
      </p:sp>
      <p:sp>
        <p:nvSpPr>
          <p:cNvPr id="59" name="Textfeld 58">
            <a:extLst>
              <a:ext uri="{FF2B5EF4-FFF2-40B4-BE49-F238E27FC236}">
                <a16:creationId xmlns:a16="http://schemas.microsoft.com/office/drawing/2014/main" id="{DC61663F-82D5-DF45-90EB-F7E13ED344C9}"/>
              </a:ext>
            </a:extLst>
          </p:cNvPr>
          <p:cNvSpPr txBox="1"/>
          <p:nvPr/>
        </p:nvSpPr>
        <p:spPr>
          <a:xfrm>
            <a:off x="6738455" y="1143702"/>
            <a:ext cx="340158" cy="461665"/>
          </a:xfrm>
          <a:prstGeom prst="rect">
            <a:avLst/>
          </a:prstGeom>
          <a:noFill/>
        </p:spPr>
        <p:txBody>
          <a:bodyPr wrap="none" rtlCol="0">
            <a:spAutoFit/>
          </a:bodyPr>
          <a:lstStyle/>
          <a:p>
            <a:r>
              <a:rPr lang="de-DE" sz="2400" b="1" dirty="0">
                <a:ln w="0">
                  <a:solidFill>
                    <a:schemeClr val="tx1"/>
                  </a:solidFill>
                </a:ln>
                <a:solidFill>
                  <a:schemeClr val="accent4">
                    <a:lumMod val="60000"/>
                    <a:lumOff val="40000"/>
                  </a:schemeClr>
                </a:solidFill>
              </a:rPr>
              <a:t>2</a:t>
            </a:r>
          </a:p>
        </p:txBody>
      </p:sp>
      <p:cxnSp>
        <p:nvCxnSpPr>
          <p:cNvPr id="60" name="Gerade Verbindung mit Pfeil 59">
            <a:extLst>
              <a:ext uri="{FF2B5EF4-FFF2-40B4-BE49-F238E27FC236}">
                <a16:creationId xmlns:a16="http://schemas.microsoft.com/office/drawing/2014/main" id="{F3EBCE0B-340A-0347-83DE-C27A2DD007B8}"/>
              </a:ext>
            </a:extLst>
          </p:cNvPr>
          <p:cNvCxnSpPr>
            <a:cxnSpLocks/>
          </p:cNvCxnSpPr>
          <p:nvPr/>
        </p:nvCxnSpPr>
        <p:spPr>
          <a:xfrm flipH="1">
            <a:off x="6981737" y="5407080"/>
            <a:ext cx="574808" cy="0"/>
          </a:xfrm>
          <a:prstGeom prst="straightConnector1">
            <a:avLst/>
          </a:prstGeom>
          <a:ln w="76200">
            <a:solidFill>
              <a:schemeClr val="accent1">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1" name="Textfeld 60">
            <a:extLst>
              <a:ext uri="{FF2B5EF4-FFF2-40B4-BE49-F238E27FC236}">
                <a16:creationId xmlns:a16="http://schemas.microsoft.com/office/drawing/2014/main" id="{F1A9E679-F02C-0045-989A-1EE8BB99E5E5}"/>
              </a:ext>
            </a:extLst>
          </p:cNvPr>
          <p:cNvSpPr txBox="1"/>
          <p:nvPr/>
        </p:nvSpPr>
        <p:spPr>
          <a:xfrm>
            <a:off x="9736972" y="1450557"/>
            <a:ext cx="1860381" cy="923330"/>
          </a:xfrm>
          <a:prstGeom prst="rect">
            <a:avLst/>
          </a:prstGeom>
          <a:noFill/>
        </p:spPr>
        <p:txBody>
          <a:bodyPr wrap="none" rtlCol="0">
            <a:spAutoFit/>
          </a:bodyPr>
          <a:lstStyle/>
          <a:p>
            <a:r>
              <a:rPr lang="de-DE" dirty="0"/>
              <a:t>Hindernis</a:t>
            </a:r>
          </a:p>
          <a:p>
            <a:r>
              <a:rPr lang="de-DE" b="1" dirty="0">
                <a:ln w="0">
                  <a:solidFill>
                    <a:schemeClr val="tx1"/>
                  </a:solidFill>
                </a:ln>
                <a:solidFill>
                  <a:schemeClr val="accent4">
                    <a:lumMod val="60000"/>
                    <a:lumOff val="40000"/>
                  </a:schemeClr>
                </a:solidFill>
              </a:rPr>
              <a:t>1   </a:t>
            </a:r>
            <a:r>
              <a:rPr lang="de-DE" dirty="0">
                <a:ln w="0">
                  <a:noFill/>
                </a:ln>
              </a:rPr>
              <a:t>Sieberkennung</a:t>
            </a:r>
          </a:p>
          <a:p>
            <a:r>
              <a:rPr lang="de-DE" b="1" dirty="0">
                <a:ln w="0">
                  <a:solidFill>
                    <a:schemeClr val="tx1"/>
                  </a:solidFill>
                </a:ln>
                <a:solidFill>
                  <a:schemeClr val="accent4">
                    <a:lumMod val="60000"/>
                    <a:lumOff val="40000"/>
                  </a:schemeClr>
                </a:solidFill>
              </a:rPr>
              <a:t>2   </a:t>
            </a:r>
            <a:r>
              <a:rPr lang="de-DE" dirty="0">
                <a:ln w="0">
                  <a:noFill/>
                </a:ln>
              </a:rPr>
              <a:t>undicht</a:t>
            </a:r>
            <a:endParaRPr lang="de-DE" dirty="0"/>
          </a:p>
        </p:txBody>
      </p:sp>
      <p:sp>
        <p:nvSpPr>
          <p:cNvPr id="64" name="Gewitterblitz 63">
            <a:extLst>
              <a:ext uri="{FF2B5EF4-FFF2-40B4-BE49-F238E27FC236}">
                <a16:creationId xmlns:a16="http://schemas.microsoft.com/office/drawing/2014/main" id="{4580A959-354A-9244-B569-FBE371D22FC0}"/>
              </a:ext>
            </a:extLst>
          </p:cNvPr>
          <p:cNvSpPr>
            <a:spLocks noChangeAspect="1"/>
          </p:cNvSpPr>
          <p:nvPr/>
        </p:nvSpPr>
        <p:spPr>
          <a:xfrm rot="192616">
            <a:off x="9319138" y="1631378"/>
            <a:ext cx="332501" cy="576000"/>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dirty="0"/>
          </a:p>
        </p:txBody>
      </p:sp>
      <p:graphicFrame>
        <p:nvGraphicFramePr>
          <p:cNvPr id="66" name="Tabelle 65">
            <a:extLst>
              <a:ext uri="{FF2B5EF4-FFF2-40B4-BE49-F238E27FC236}">
                <a16:creationId xmlns:a16="http://schemas.microsoft.com/office/drawing/2014/main" id="{7CD6F423-F16E-2D48-9A8F-1EE57B334DE2}"/>
              </a:ext>
            </a:extLst>
          </p:cNvPr>
          <p:cNvGraphicFramePr>
            <a:graphicFrameLocks noGrp="1"/>
          </p:cNvGraphicFramePr>
          <p:nvPr>
            <p:extLst>
              <p:ext uri="{D42A27DB-BD31-4B8C-83A1-F6EECF244321}">
                <p14:modId xmlns:p14="http://schemas.microsoft.com/office/powerpoint/2010/main" val="1233954723"/>
              </p:ext>
            </p:extLst>
          </p:nvPr>
        </p:nvGraphicFramePr>
        <p:xfrm>
          <a:off x="795647" y="4632129"/>
          <a:ext cx="3974780" cy="20116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52319">
                  <a:extLst>
                    <a:ext uri="{9D8B030D-6E8A-4147-A177-3AD203B41FA5}">
                      <a16:colId xmlns:a16="http://schemas.microsoft.com/office/drawing/2014/main" val="2456423110"/>
                    </a:ext>
                  </a:extLst>
                </a:gridCol>
                <a:gridCol w="3422461">
                  <a:extLst>
                    <a:ext uri="{9D8B030D-6E8A-4147-A177-3AD203B41FA5}">
                      <a16:colId xmlns:a16="http://schemas.microsoft.com/office/drawing/2014/main" val="3039686780"/>
                    </a:ext>
                  </a:extLst>
                </a:gridCol>
              </a:tblGrid>
              <a:tr h="324448">
                <a:tc>
                  <a:txBody>
                    <a:bodyPr/>
                    <a:lstStyle/>
                    <a:p>
                      <a:r>
                        <a:rPr lang="de-DE" sz="1600" b="1" dirty="0">
                          <a:solidFill>
                            <a:schemeClr val="tx1"/>
                          </a:solidFill>
                        </a:rPr>
                        <a:t>A</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r>
                        <a:rPr lang="de-DE" sz="1600" b="0" dirty="0">
                          <a:solidFill>
                            <a:schemeClr val="tx1"/>
                          </a:solidFill>
                        </a:rPr>
                        <a:t>Gehäuse montieren</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94121308"/>
                  </a:ext>
                </a:extLst>
              </a:tr>
              <a:tr h="324448">
                <a:tc>
                  <a:txBody>
                    <a:bodyPr/>
                    <a:lstStyle/>
                    <a:p>
                      <a:r>
                        <a:rPr lang="de-DE" sz="1600" b="1" dirty="0">
                          <a:solidFill>
                            <a:schemeClr val="tx1"/>
                          </a:solidFill>
                        </a:rPr>
                        <a:t>B</a:t>
                      </a: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de-DE" sz="1600" b="0" dirty="0">
                          <a:solidFill>
                            <a:schemeClr val="tx1"/>
                          </a:solidFill>
                        </a:rPr>
                        <a:t>Achse schleifen und montieren</a:t>
                      </a: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91659284"/>
                  </a:ext>
                </a:extLst>
              </a:tr>
              <a:tr h="324448">
                <a:tc>
                  <a:txBody>
                    <a:bodyPr/>
                    <a:lstStyle/>
                    <a:p>
                      <a:r>
                        <a:rPr lang="de-DE" sz="1600" b="1" dirty="0">
                          <a:solidFill>
                            <a:schemeClr val="tx1"/>
                          </a:solidFill>
                        </a:rPr>
                        <a:t>C</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de-DE" sz="1600" b="0" dirty="0">
                          <a:solidFill>
                            <a:schemeClr val="tx1"/>
                          </a:solidFill>
                        </a:rPr>
                        <a:t>Antrieb montieren und flanschen</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04767956"/>
                  </a:ext>
                </a:extLst>
              </a:tr>
              <a:tr h="324448">
                <a:tc>
                  <a:txBody>
                    <a:bodyPr/>
                    <a:lstStyle/>
                    <a:p>
                      <a:r>
                        <a:rPr lang="de-DE" sz="1600" b="1" dirty="0">
                          <a:solidFill>
                            <a:schemeClr val="tx1"/>
                          </a:solidFill>
                        </a:rPr>
                        <a:t>D</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de-DE" sz="1600" b="0" dirty="0">
                          <a:solidFill>
                            <a:schemeClr val="tx1"/>
                          </a:solidFill>
                        </a:rPr>
                        <a:t>Dichtheits- und Funktionsprüfung</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10753381"/>
                  </a:ext>
                </a:extLst>
              </a:tr>
              <a:tr h="324448">
                <a:tc>
                  <a:txBody>
                    <a:bodyPr/>
                    <a:lstStyle/>
                    <a:p>
                      <a:r>
                        <a:rPr lang="de-DE" sz="1600" b="1" dirty="0">
                          <a:solidFill>
                            <a:schemeClr val="tx1"/>
                          </a:solidFill>
                        </a:rPr>
                        <a:t>E</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de-DE" sz="1600" b="0" dirty="0">
                          <a:solidFill>
                            <a:schemeClr val="tx1"/>
                          </a:solidFill>
                        </a:rPr>
                        <a:t>Verpackung</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01040371"/>
                  </a:ext>
                </a:extLst>
              </a:tr>
              <a:tr h="324448">
                <a:tc>
                  <a:txBody>
                    <a:bodyPr/>
                    <a:lstStyle/>
                    <a:p>
                      <a:r>
                        <a:rPr lang="de-DE" sz="1600" b="1" dirty="0">
                          <a:solidFill>
                            <a:schemeClr val="tx1"/>
                          </a:solidFill>
                        </a:rPr>
                        <a:t>F</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600" b="0" dirty="0">
                          <a:solidFill>
                            <a:schemeClr val="tx1"/>
                          </a:solidFill>
                        </a:rPr>
                        <a:t>Dokumentation</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1264027"/>
                  </a:ext>
                </a:extLst>
              </a:tr>
            </a:tbl>
          </a:graphicData>
        </a:graphic>
      </p:graphicFrame>
      <mc:AlternateContent xmlns:mc="http://schemas.openxmlformats.org/markup-compatibility/2006" xmlns:p14="http://schemas.microsoft.com/office/powerpoint/2010/main">
        <mc:Choice Requires="p14">
          <p:contentPart p14:bwMode="auto" r:id="rId6">
            <p14:nvContentPartPr>
              <p14:cNvPr id="69" name="Freihand 68">
                <a:extLst>
                  <a:ext uri="{FF2B5EF4-FFF2-40B4-BE49-F238E27FC236}">
                    <a16:creationId xmlns:a16="http://schemas.microsoft.com/office/drawing/2014/main" id="{89EF1C44-A4BB-3F46-B741-A9A15E574B92}"/>
                  </a:ext>
                </a:extLst>
              </p14:cNvPr>
              <p14:cNvContentPartPr/>
              <p14:nvPr/>
            </p14:nvContentPartPr>
            <p14:xfrm>
              <a:off x="7121308" y="6184984"/>
              <a:ext cx="415074" cy="397578"/>
            </p14:xfrm>
          </p:contentPart>
        </mc:Choice>
        <mc:Fallback xmlns="">
          <p:pic>
            <p:nvPicPr>
              <p:cNvPr id="69" name="Freihand 68">
                <a:extLst>
                  <a:ext uri="{FF2B5EF4-FFF2-40B4-BE49-F238E27FC236}">
                    <a16:creationId xmlns:a16="http://schemas.microsoft.com/office/drawing/2014/main" id="{89EF1C44-A4BB-3F46-B741-A9A15E574B92}"/>
                  </a:ext>
                </a:extLst>
              </p:cNvPr>
              <p:cNvPicPr/>
              <p:nvPr/>
            </p:nvPicPr>
            <p:blipFill>
              <a:blip r:embed="rId3"/>
              <a:stretch>
                <a:fillRect/>
              </a:stretch>
            </p:blipFill>
            <p:spPr>
              <a:xfrm>
                <a:off x="7111956" y="6175629"/>
                <a:ext cx="433778" cy="416288"/>
              </a:xfrm>
              <a:prstGeom prst="rect">
                <a:avLst/>
              </a:prstGeom>
            </p:spPr>
          </p:pic>
        </mc:Fallback>
      </mc:AlternateContent>
      <p:cxnSp>
        <p:nvCxnSpPr>
          <p:cNvPr id="70" name="Gerade Verbindung mit Pfeil 69">
            <a:extLst>
              <a:ext uri="{FF2B5EF4-FFF2-40B4-BE49-F238E27FC236}">
                <a16:creationId xmlns:a16="http://schemas.microsoft.com/office/drawing/2014/main" id="{FC92172D-2E12-7C4F-90FD-DBE3CB4A781D}"/>
              </a:ext>
            </a:extLst>
          </p:cNvPr>
          <p:cNvCxnSpPr>
            <a:cxnSpLocks/>
          </p:cNvCxnSpPr>
          <p:nvPr/>
        </p:nvCxnSpPr>
        <p:spPr>
          <a:xfrm flipV="1">
            <a:off x="6986906" y="4952015"/>
            <a:ext cx="581718" cy="1"/>
          </a:xfrm>
          <a:prstGeom prst="straightConnector1">
            <a:avLst/>
          </a:prstGeom>
          <a:ln w="38100">
            <a:solidFill>
              <a:srgbClr val="FF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77" name="Gerade Verbindung mit Pfeil 76">
            <a:extLst>
              <a:ext uri="{FF2B5EF4-FFF2-40B4-BE49-F238E27FC236}">
                <a16:creationId xmlns:a16="http://schemas.microsoft.com/office/drawing/2014/main" id="{2CC48264-3CA2-D54C-AE66-E84A9FC7F79E}"/>
              </a:ext>
            </a:extLst>
          </p:cNvPr>
          <p:cNvCxnSpPr>
            <a:cxnSpLocks/>
          </p:cNvCxnSpPr>
          <p:nvPr/>
        </p:nvCxnSpPr>
        <p:spPr>
          <a:xfrm flipH="1">
            <a:off x="6981737" y="5860563"/>
            <a:ext cx="574808" cy="0"/>
          </a:xfrm>
          <a:prstGeom prst="straightConnector1">
            <a:avLst/>
          </a:prstGeom>
          <a:ln w="76200">
            <a:solidFill>
              <a:schemeClr val="accent1">
                <a:lumMod val="60000"/>
                <a:lumOff val="4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9" name="Textfeld 78">
            <a:extLst>
              <a:ext uri="{FF2B5EF4-FFF2-40B4-BE49-F238E27FC236}">
                <a16:creationId xmlns:a16="http://schemas.microsoft.com/office/drawing/2014/main" id="{DB3AC952-1065-3C4D-AD84-0493F321CB00}"/>
              </a:ext>
            </a:extLst>
          </p:cNvPr>
          <p:cNvSpPr txBox="1"/>
          <p:nvPr/>
        </p:nvSpPr>
        <p:spPr>
          <a:xfrm>
            <a:off x="7753354" y="4782738"/>
            <a:ext cx="1669431" cy="338554"/>
          </a:xfrm>
          <a:prstGeom prst="rect">
            <a:avLst/>
          </a:prstGeom>
          <a:noFill/>
        </p:spPr>
        <p:txBody>
          <a:bodyPr wrap="none" rtlCol="0">
            <a:spAutoFit/>
          </a:bodyPr>
          <a:lstStyle/>
          <a:p>
            <a:r>
              <a:rPr lang="de-DE" sz="1600" dirty="0"/>
              <a:t>riskantes Handeln</a:t>
            </a:r>
          </a:p>
        </p:txBody>
      </p:sp>
      <p:sp>
        <p:nvSpPr>
          <p:cNvPr id="80" name="Textfeld 79">
            <a:extLst>
              <a:ext uri="{FF2B5EF4-FFF2-40B4-BE49-F238E27FC236}">
                <a16:creationId xmlns:a16="http://schemas.microsoft.com/office/drawing/2014/main" id="{3ABA549B-D763-2D40-8204-B41A86ABA817}"/>
              </a:ext>
            </a:extLst>
          </p:cNvPr>
          <p:cNvSpPr txBox="1"/>
          <p:nvPr/>
        </p:nvSpPr>
        <p:spPr>
          <a:xfrm>
            <a:off x="7753353" y="5231191"/>
            <a:ext cx="2406749" cy="338554"/>
          </a:xfrm>
          <a:prstGeom prst="rect">
            <a:avLst/>
          </a:prstGeom>
          <a:noFill/>
        </p:spPr>
        <p:txBody>
          <a:bodyPr wrap="none" rtlCol="0">
            <a:spAutoFit/>
          </a:bodyPr>
          <a:lstStyle/>
          <a:p>
            <a:r>
              <a:rPr lang="de-DE" sz="1600" dirty="0"/>
              <a:t>Arbeitsschritt wiederholen</a:t>
            </a:r>
          </a:p>
        </p:txBody>
      </p:sp>
      <p:sp>
        <p:nvSpPr>
          <p:cNvPr id="81" name="Textfeld 80">
            <a:extLst>
              <a:ext uri="{FF2B5EF4-FFF2-40B4-BE49-F238E27FC236}">
                <a16:creationId xmlns:a16="http://schemas.microsoft.com/office/drawing/2014/main" id="{C4339DD5-65D3-684D-9EB9-9B05B6749A9C}"/>
              </a:ext>
            </a:extLst>
          </p:cNvPr>
          <p:cNvSpPr txBox="1"/>
          <p:nvPr/>
        </p:nvSpPr>
        <p:spPr>
          <a:xfrm>
            <a:off x="7753353" y="5691286"/>
            <a:ext cx="1844736" cy="338554"/>
          </a:xfrm>
          <a:prstGeom prst="rect">
            <a:avLst/>
          </a:prstGeom>
          <a:noFill/>
        </p:spPr>
        <p:txBody>
          <a:bodyPr wrap="none" rtlCol="0">
            <a:spAutoFit/>
          </a:bodyPr>
          <a:lstStyle/>
          <a:p>
            <a:r>
              <a:rPr lang="de-DE" sz="1600" dirty="0"/>
              <a:t>von vorne beginnen</a:t>
            </a:r>
          </a:p>
        </p:txBody>
      </p:sp>
      <p:sp>
        <p:nvSpPr>
          <p:cNvPr id="82" name="Textfeld 81">
            <a:extLst>
              <a:ext uri="{FF2B5EF4-FFF2-40B4-BE49-F238E27FC236}">
                <a16:creationId xmlns:a16="http://schemas.microsoft.com/office/drawing/2014/main" id="{D7574EE2-768E-C44A-BDFC-220DBED2615D}"/>
              </a:ext>
            </a:extLst>
          </p:cNvPr>
          <p:cNvSpPr txBox="1"/>
          <p:nvPr/>
        </p:nvSpPr>
        <p:spPr>
          <a:xfrm>
            <a:off x="7753353" y="6173135"/>
            <a:ext cx="1345112" cy="338554"/>
          </a:xfrm>
          <a:prstGeom prst="rect">
            <a:avLst/>
          </a:prstGeom>
          <a:noFill/>
        </p:spPr>
        <p:txBody>
          <a:bodyPr wrap="none" rtlCol="0">
            <a:spAutoFit/>
          </a:bodyPr>
          <a:lstStyle/>
          <a:p>
            <a:r>
              <a:rPr lang="de-DE" sz="1600" dirty="0"/>
              <a:t>auf Umwegen</a:t>
            </a:r>
          </a:p>
        </p:txBody>
      </p:sp>
      <p:sp>
        <p:nvSpPr>
          <p:cNvPr id="83" name="Textfeld 82">
            <a:extLst>
              <a:ext uri="{FF2B5EF4-FFF2-40B4-BE49-F238E27FC236}">
                <a16:creationId xmlns:a16="http://schemas.microsoft.com/office/drawing/2014/main" id="{6C8B72C2-2B40-6241-8BCC-253D22477B0A}"/>
              </a:ext>
            </a:extLst>
          </p:cNvPr>
          <p:cNvSpPr txBox="1"/>
          <p:nvPr/>
        </p:nvSpPr>
        <p:spPr>
          <a:xfrm>
            <a:off x="7004911" y="4422649"/>
            <a:ext cx="1127425" cy="338554"/>
          </a:xfrm>
          <a:prstGeom prst="rect">
            <a:avLst/>
          </a:prstGeom>
          <a:noFill/>
        </p:spPr>
        <p:txBody>
          <a:bodyPr wrap="none" rtlCol="0">
            <a:spAutoFit/>
          </a:bodyPr>
          <a:lstStyle/>
          <a:p>
            <a:r>
              <a:rPr lang="de-DE" sz="1600" u="sng" dirty="0"/>
              <a:t>Reaktionen</a:t>
            </a:r>
          </a:p>
        </p:txBody>
      </p:sp>
    </p:spTree>
    <p:extLst>
      <p:ext uri="{BB962C8B-B14F-4D97-AF65-F5344CB8AC3E}">
        <p14:creationId xmlns:p14="http://schemas.microsoft.com/office/powerpoint/2010/main" val="2372414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673100" y="1624708"/>
            <a:ext cx="10845800" cy="4824983"/>
          </a:xfrm>
        </p:spPr>
        <p:txBody>
          <a:bodyPr>
            <a:normAutofit/>
          </a:bodyPr>
          <a:lstStyle/>
          <a:p>
            <a:pPr marL="0" indent="0">
              <a:buNone/>
            </a:pPr>
            <a:r>
              <a:rPr lang="de-DE" b="1" dirty="0"/>
              <a:t>Aufgabe:</a:t>
            </a:r>
          </a:p>
          <a:p>
            <a:pPr marL="0" indent="0">
              <a:buNone/>
            </a:pPr>
            <a:r>
              <a:rPr lang="de-DE" dirty="0"/>
              <a:t>Tauschen Sie sich mit Ihrer Tischnachbarin/Ihrem Tischnachbarn aus.</a:t>
            </a:r>
          </a:p>
          <a:p>
            <a:pPr marL="0" indent="0">
              <a:buNone/>
            </a:pPr>
            <a:endParaRPr lang="de-DE" dirty="0"/>
          </a:p>
          <a:p>
            <a:pPr marL="0" indent="0">
              <a:buNone/>
            </a:pPr>
            <a:r>
              <a:rPr lang="de-DE" b="1" dirty="0"/>
              <a:t>Wo spüre ich, dass ich Stress habe?</a:t>
            </a:r>
          </a:p>
          <a:p>
            <a:pPr marL="0" indent="0">
              <a:buNone/>
            </a:pPr>
            <a:endParaRPr lang="de-DE" b="1" dirty="0"/>
          </a:p>
          <a:p>
            <a:pPr marL="0" indent="0">
              <a:buNone/>
            </a:pPr>
            <a:r>
              <a:rPr lang="de-DE" b="1" dirty="0"/>
              <a:t>Welche Erfahrungen haben mir andere geschildert?</a:t>
            </a:r>
          </a:p>
          <a:p>
            <a:pPr marL="0" indent="0">
              <a:buNone/>
            </a:pPr>
            <a:endParaRPr lang="de-DE" b="1" dirty="0"/>
          </a:p>
          <a:p>
            <a:pPr marL="0" indent="0">
              <a:buNone/>
            </a:pPr>
            <a:r>
              <a:rPr lang="de-DE" dirty="0"/>
              <a:t>Halten Sie Ihren Austausch in Stichpunkten fest, wir führen Ihre Eindrücke anschließend zusammen.</a:t>
            </a:r>
          </a:p>
          <a:p>
            <a:pPr marL="0" indent="0">
              <a:buNone/>
            </a:pP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6737294"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Wirkung auf die Gesundheit</a:t>
            </a:r>
            <a:endParaRPr lang="de-DE" sz="4400" b="1" dirty="0"/>
          </a:p>
        </p:txBody>
      </p:sp>
    </p:spTree>
    <p:extLst>
      <p:ext uri="{BB962C8B-B14F-4D97-AF65-F5344CB8AC3E}">
        <p14:creationId xmlns:p14="http://schemas.microsoft.com/office/powerpoint/2010/main" val="123966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FC1CD2E-89A7-F247-9F97-1DF2A87DC7A2}"/>
              </a:ext>
            </a:extLst>
          </p:cNvPr>
          <p:cNvSpPr>
            <a:spLocks noGrp="1"/>
          </p:cNvSpPr>
          <p:nvPr>
            <p:ph idx="1"/>
          </p:nvPr>
        </p:nvSpPr>
        <p:spPr>
          <a:xfrm>
            <a:off x="673100" y="1463277"/>
            <a:ext cx="10845800" cy="4824983"/>
          </a:xfrm>
        </p:spPr>
        <p:txBody>
          <a:bodyPr>
            <a:normAutofit lnSpcReduction="10000"/>
          </a:bodyPr>
          <a:lstStyle/>
          <a:p>
            <a:pPr marL="0" indent="0">
              <a:buNone/>
            </a:pPr>
            <a:r>
              <a:rPr lang="de-DE" sz="3200" b="1" dirty="0"/>
              <a:t>Aufgabe:</a:t>
            </a:r>
          </a:p>
          <a:p>
            <a:pPr marL="0" indent="0">
              <a:buNone/>
            </a:pPr>
            <a:endParaRPr lang="de-DE" sz="2400" b="1" dirty="0"/>
          </a:p>
          <a:p>
            <a:pPr marL="514350" indent="-514350">
              <a:buAutoNum type="arabicPeriod"/>
            </a:pPr>
            <a:r>
              <a:rPr lang="de-DE" sz="3200" dirty="0" smtClean="0"/>
              <a:t>Wählen </a:t>
            </a:r>
            <a:r>
              <a:rPr lang="de-DE" sz="3200" dirty="0"/>
              <a:t>Sie einen Bereich in Ihrem Unternehmen aus (z.B. in dem Auszubildende und spätere Fachkräfte eingesetzt werden</a:t>
            </a:r>
            <a:r>
              <a:rPr lang="de-DE" sz="3200" dirty="0" smtClean="0"/>
              <a:t>).</a:t>
            </a:r>
            <a:br>
              <a:rPr lang="de-DE" sz="3200" dirty="0" smtClean="0"/>
            </a:br>
            <a:endParaRPr lang="de-DE" sz="3200" dirty="0"/>
          </a:p>
          <a:p>
            <a:pPr marL="514350" indent="-514350">
              <a:buAutoNum type="arabicPeriod"/>
            </a:pPr>
            <a:r>
              <a:rPr lang="de-DE" sz="3200" dirty="0" smtClean="0"/>
              <a:t>Notieren </a:t>
            </a:r>
            <a:r>
              <a:rPr lang="de-DE" sz="3200" dirty="0"/>
              <a:t>Sie auf den Moderationskarten, welche Ressourcen (gelb) und Belastungen (rot) es in diesem Einsatzbereich gibt</a:t>
            </a:r>
            <a:r>
              <a:rPr lang="de-DE" sz="3200" dirty="0" smtClean="0"/>
              <a:t>.</a:t>
            </a:r>
            <a:br>
              <a:rPr lang="de-DE" sz="3200" dirty="0" smtClean="0"/>
            </a:br>
            <a:endParaRPr lang="de-DE" sz="3200" dirty="0"/>
          </a:p>
          <a:p>
            <a:pPr marL="514350" indent="-514350">
              <a:buAutoNum type="arabicPeriod"/>
            </a:pPr>
            <a:r>
              <a:rPr lang="de-DE" sz="3200" dirty="0" smtClean="0"/>
              <a:t>Präsentieren </a:t>
            </a:r>
            <a:r>
              <a:rPr lang="de-DE" sz="3200" dirty="0"/>
              <a:t>Sie die Ergebnisse dem Plenum.</a:t>
            </a:r>
            <a:endParaRPr lang="de-DE" sz="3200" dirty="0" smtClean="0"/>
          </a:p>
          <a:p>
            <a:pPr marL="0" indent="0">
              <a:buNone/>
            </a:pPr>
            <a:endParaRPr lang="de-DE" dirty="0"/>
          </a:p>
          <a:p>
            <a:pPr marL="0" indent="0">
              <a:buNone/>
            </a:pPr>
            <a:endParaRPr lang="de-DE" dirty="0"/>
          </a:p>
          <a:p>
            <a:pPr marL="0" indent="0">
              <a:buNone/>
            </a:pPr>
            <a:endParaRPr lang="de-DE" dirty="0"/>
          </a:p>
        </p:txBody>
      </p:sp>
      <p:sp>
        <p:nvSpPr>
          <p:cNvPr id="5" name="Rechteck 4">
            <a:extLst>
              <a:ext uri="{FF2B5EF4-FFF2-40B4-BE49-F238E27FC236}">
                <a16:creationId xmlns:a16="http://schemas.microsoft.com/office/drawing/2014/main" id="{B815F796-F98D-B94C-BB9E-BF868363F152}"/>
              </a:ext>
            </a:extLst>
          </p:cNvPr>
          <p:cNvSpPr/>
          <p:nvPr/>
        </p:nvSpPr>
        <p:spPr>
          <a:xfrm>
            <a:off x="0" y="0"/>
            <a:ext cx="12192000" cy="1277790"/>
          </a:xfrm>
          <a:prstGeom prst="rect">
            <a:avLst/>
          </a:prstGeom>
          <a:solidFill>
            <a:srgbClr val="29829C"/>
          </a:solidFill>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Textfeld 5">
            <a:extLst>
              <a:ext uri="{FF2B5EF4-FFF2-40B4-BE49-F238E27FC236}">
                <a16:creationId xmlns:a16="http://schemas.microsoft.com/office/drawing/2014/main" id="{A0ECC251-770C-EC45-997A-F784934AE107}"/>
              </a:ext>
            </a:extLst>
          </p:cNvPr>
          <p:cNvSpPr txBox="1"/>
          <p:nvPr/>
        </p:nvSpPr>
        <p:spPr>
          <a:xfrm>
            <a:off x="332911" y="346918"/>
            <a:ext cx="5235087" cy="769441"/>
          </a:xfrm>
          <a:prstGeom prst="rect">
            <a:avLst/>
          </a:prstGeom>
          <a:noFill/>
        </p:spPr>
        <p:txBody>
          <a:bodyPr wrap="none" rtlCol="0">
            <a:spAutoFit/>
          </a:bodyPr>
          <a:lstStyle/>
          <a:p>
            <a:r>
              <a:rPr lang="de-DE"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Betriebliche Beispiele</a:t>
            </a:r>
            <a:endParaRPr lang="de-DE" sz="4400" b="1" dirty="0"/>
          </a:p>
        </p:txBody>
      </p:sp>
    </p:spTree>
    <p:extLst>
      <p:ext uri="{BB962C8B-B14F-4D97-AF65-F5344CB8AC3E}">
        <p14:creationId xmlns:p14="http://schemas.microsoft.com/office/powerpoint/2010/main" val="384705277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704</Words>
  <Application>Microsoft Office PowerPoint</Application>
  <PresentationFormat>Breitbild</PresentationFormat>
  <Paragraphs>172</Paragraphs>
  <Slides>16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16</vt:i4>
      </vt:variant>
    </vt:vector>
  </HeadingPairs>
  <TitlesOfParts>
    <vt:vector size="22" baseType="lpstr">
      <vt:lpstr>Arial</vt:lpstr>
      <vt:lpstr>Calibri</vt:lpstr>
      <vt:lpstr>Calibri Light</vt:lpstr>
      <vt:lpstr>Lucida Grande</vt:lpstr>
      <vt:lpstr>Times New Roman</vt:lpstr>
      <vt:lpstr>Office</vt:lpstr>
      <vt:lpstr>Workshop  Arbeit und Gesundheit</vt:lpstr>
      <vt:lpstr>Agenda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Diese Präsentation ist im Rahmen des BMBF-Projekts IntAGt entstanden. In diesem Projekt wurden praxistaugliche Konzepte für Thematisierung von Arbeit und Gesundheit in der Ausbildung entwickelt und in einigen Betrieben erprobt. Im Zentrum stehen die Auswirkungen auf die psychische Gesundheit. Das Forschungs- und Entwicklungsprojekt wurde durch das Bundesministerium für Bildung und Forschung (BMBF) im Programm „Präventive Maßnahmen für die sichere und gesunde Arbeit von morgen“ gefördert und vom Projektträger Karlsruhe (PTKA) betreut.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Arbeit und Gesundheit</dc:title>
  <dc:creator>Torre Wührmann</dc:creator>
  <cp:lastModifiedBy>von Galen</cp:lastModifiedBy>
  <cp:revision>37</cp:revision>
  <dcterms:created xsi:type="dcterms:W3CDTF">2019-05-21T08:16:55Z</dcterms:created>
  <dcterms:modified xsi:type="dcterms:W3CDTF">2019-08-04T10:40:05Z</dcterms:modified>
</cp:coreProperties>
</file>