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6"/>
  </p:notesMasterIdLst>
  <p:sldIdLst>
    <p:sldId id="256" r:id="rId2"/>
    <p:sldId id="257" r:id="rId3"/>
    <p:sldId id="283" r:id="rId4"/>
    <p:sldId id="279" r:id="rId5"/>
    <p:sldId id="259" r:id="rId6"/>
    <p:sldId id="260" r:id="rId7"/>
    <p:sldId id="277" r:id="rId8"/>
    <p:sldId id="270" r:id="rId9"/>
    <p:sldId id="258" r:id="rId10"/>
    <p:sldId id="272" r:id="rId11"/>
    <p:sldId id="282" r:id="rId12"/>
    <p:sldId id="281" r:id="rId13"/>
    <p:sldId id="284" r:id="rId14"/>
    <p:sldId id="271"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08"/>
    <p:restoredTop sz="94737"/>
  </p:normalViewPr>
  <p:slideViewPr>
    <p:cSldViewPr snapToGrid="0" snapToObjects="1">
      <p:cViewPr varScale="1">
        <p:scale>
          <a:sx n="49" d="100"/>
          <a:sy n="49" d="100"/>
        </p:scale>
        <p:origin x="42"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1D057-0B2E-4E1D-9497-8792B4A97847}"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de-DE"/>
        </a:p>
      </dgm:t>
    </dgm:pt>
    <dgm:pt modelId="{73FC7819-8CDD-4288-9467-A4400A18B241}">
      <dgm:prSet custT="1"/>
      <dgm:spPr/>
      <dgm:t>
        <a:bodyPr/>
        <a:lstStyle/>
        <a:p>
          <a:pPr rtl="0"/>
          <a:r>
            <a:rPr lang="de-DE" sz="2800" dirty="0" smtClean="0">
              <a:latin typeface="Calibri" panose="020F0502020204030204" pitchFamily="34" charset="0"/>
              <a:cs typeface="Calibri" panose="020F0502020204030204" pitchFamily="34" charset="0"/>
            </a:rPr>
            <a:t>Verhältnis-</a:t>
          </a:r>
          <a:br>
            <a:rPr lang="de-DE" sz="2800" dirty="0" smtClean="0">
              <a:latin typeface="Calibri" panose="020F0502020204030204" pitchFamily="34" charset="0"/>
              <a:cs typeface="Calibri" panose="020F0502020204030204" pitchFamily="34" charset="0"/>
            </a:rPr>
          </a:br>
          <a:r>
            <a:rPr lang="de-DE" sz="2800" dirty="0" err="1" smtClean="0">
              <a:latin typeface="Calibri" panose="020F0502020204030204" pitchFamily="34" charset="0"/>
              <a:cs typeface="Calibri" panose="020F0502020204030204" pitchFamily="34" charset="0"/>
            </a:rPr>
            <a:t>prävention</a:t>
          </a:r>
          <a:endParaRPr lang="de-DE" sz="2800" dirty="0">
            <a:latin typeface="Calibri" panose="020F0502020204030204" pitchFamily="34" charset="0"/>
            <a:cs typeface="Calibri" panose="020F0502020204030204" pitchFamily="34" charset="0"/>
          </a:endParaRPr>
        </a:p>
      </dgm:t>
    </dgm:pt>
    <dgm:pt modelId="{5028B295-F5E5-4E0D-872B-A30DA33797D5}" type="parTrans" cxnId="{400BE25D-127C-4E49-A236-4B0FA96188CD}">
      <dgm:prSet/>
      <dgm:spPr/>
      <dgm:t>
        <a:bodyPr/>
        <a:lstStyle/>
        <a:p>
          <a:endParaRPr lang="de-DE">
            <a:latin typeface="Calibri" panose="020F0502020204030204" pitchFamily="34" charset="0"/>
            <a:cs typeface="Calibri" panose="020F0502020204030204" pitchFamily="34" charset="0"/>
          </a:endParaRPr>
        </a:p>
      </dgm:t>
    </dgm:pt>
    <dgm:pt modelId="{7FA04C54-B946-42F7-98CF-9639D5252D2E}" type="sibTrans" cxnId="{400BE25D-127C-4E49-A236-4B0FA96188CD}">
      <dgm:prSet/>
      <dgm:spPr/>
      <dgm:t>
        <a:bodyPr/>
        <a:lstStyle/>
        <a:p>
          <a:endParaRPr lang="de-DE">
            <a:latin typeface="Calibri" panose="020F0502020204030204" pitchFamily="34" charset="0"/>
            <a:cs typeface="Calibri" panose="020F0502020204030204" pitchFamily="34" charset="0"/>
          </a:endParaRPr>
        </a:p>
      </dgm:t>
    </dgm:pt>
    <dgm:pt modelId="{60B394D0-8296-4CD4-98C5-3EEA70D2C8D0}">
      <dgm:prSet/>
      <dgm:spPr/>
      <dgm:t>
        <a:bodyPr/>
        <a:lstStyle/>
        <a:p>
          <a:pPr rtl="0"/>
          <a:r>
            <a:rPr lang="de-DE" smtClean="0">
              <a:latin typeface="Calibri" panose="020F0502020204030204" pitchFamily="34" charset="0"/>
              <a:cs typeface="Calibri" panose="020F0502020204030204" pitchFamily="34" charset="0"/>
            </a:rPr>
            <a:t>Am </a:t>
          </a:r>
          <a:r>
            <a:rPr lang="de-DE" b="1" smtClean="0">
              <a:latin typeface="Calibri" panose="020F0502020204030204" pitchFamily="34" charset="0"/>
              <a:cs typeface="Calibri" panose="020F0502020204030204" pitchFamily="34" charset="0"/>
            </a:rPr>
            <a:t>Stressor</a:t>
          </a:r>
          <a:r>
            <a:rPr lang="de-DE" smtClean="0">
              <a:latin typeface="Calibri" panose="020F0502020204030204" pitchFamily="34" charset="0"/>
              <a:cs typeface="Calibri" panose="020F0502020204030204" pitchFamily="34" charset="0"/>
            </a:rPr>
            <a:t> ansetzen</a:t>
          </a:r>
          <a:endParaRPr lang="de-DE">
            <a:latin typeface="Calibri" panose="020F0502020204030204" pitchFamily="34" charset="0"/>
            <a:cs typeface="Calibri" panose="020F0502020204030204" pitchFamily="34" charset="0"/>
          </a:endParaRPr>
        </a:p>
      </dgm:t>
    </dgm:pt>
    <dgm:pt modelId="{7DF2126C-409E-405F-BE65-5BF0596C1C55}" type="parTrans" cxnId="{C4F4954F-BD2F-4813-9F14-F75BA10B6095}">
      <dgm:prSet/>
      <dgm:spPr/>
      <dgm:t>
        <a:bodyPr/>
        <a:lstStyle/>
        <a:p>
          <a:endParaRPr lang="de-DE">
            <a:latin typeface="Calibri" panose="020F0502020204030204" pitchFamily="34" charset="0"/>
            <a:cs typeface="Calibri" panose="020F0502020204030204" pitchFamily="34" charset="0"/>
          </a:endParaRPr>
        </a:p>
      </dgm:t>
    </dgm:pt>
    <dgm:pt modelId="{66A7960D-CC6E-4190-9486-7660476DEEAE}" type="sibTrans" cxnId="{C4F4954F-BD2F-4813-9F14-F75BA10B6095}">
      <dgm:prSet/>
      <dgm:spPr/>
      <dgm:t>
        <a:bodyPr/>
        <a:lstStyle/>
        <a:p>
          <a:endParaRPr lang="de-DE">
            <a:latin typeface="Calibri" panose="020F0502020204030204" pitchFamily="34" charset="0"/>
            <a:cs typeface="Calibri" panose="020F0502020204030204" pitchFamily="34" charset="0"/>
          </a:endParaRPr>
        </a:p>
      </dgm:t>
    </dgm:pt>
    <dgm:pt modelId="{E89F66A5-69DE-41AA-A6CD-6A4DF574C424}">
      <dgm:prSet/>
      <dgm:spPr/>
      <dgm:t>
        <a:bodyPr/>
        <a:lstStyle/>
        <a:p>
          <a:pPr rtl="0"/>
          <a:r>
            <a:rPr lang="de-DE" dirty="0" smtClean="0">
              <a:latin typeface="Calibri" panose="020F0502020204030204" pitchFamily="34" charset="0"/>
              <a:cs typeface="Calibri" panose="020F0502020204030204" pitchFamily="34" charset="0"/>
            </a:rPr>
            <a:t>Arbeit gestalten</a:t>
          </a:r>
          <a:endParaRPr lang="de-DE" dirty="0">
            <a:latin typeface="Calibri" panose="020F0502020204030204" pitchFamily="34" charset="0"/>
            <a:cs typeface="Calibri" panose="020F0502020204030204" pitchFamily="34" charset="0"/>
          </a:endParaRPr>
        </a:p>
      </dgm:t>
    </dgm:pt>
    <dgm:pt modelId="{EDC3CA22-44AE-4A43-8C45-20906F581F45}" type="parTrans" cxnId="{EDCE07D0-E5E8-4CB9-A89F-DFCB9C4D9B5F}">
      <dgm:prSet/>
      <dgm:spPr/>
      <dgm:t>
        <a:bodyPr/>
        <a:lstStyle/>
        <a:p>
          <a:endParaRPr lang="de-DE">
            <a:latin typeface="Calibri" panose="020F0502020204030204" pitchFamily="34" charset="0"/>
            <a:cs typeface="Calibri" panose="020F0502020204030204" pitchFamily="34" charset="0"/>
          </a:endParaRPr>
        </a:p>
      </dgm:t>
    </dgm:pt>
    <dgm:pt modelId="{084F2E00-30FF-431F-8B02-655E8F7FC339}" type="sibTrans" cxnId="{EDCE07D0-E5E8-4CB9-A89F-DFCB9C4D9B5F}">
      <dgm:prSet/>
      <dgm:spPr/>
      <dgm:t>
        <a:bodyPr/>
        <a:lstStyle/>
        <a:p>
          <a:endParaRPr lang="de-DE">
            <a:latin typeface="Calibri" panose="020F0502020204030204" pitchFamily="34" charset="0"/>
            <a:cs typeface="Calibri" panose="020F0502020204030204" pitchFamily="34" charset="0"/>
          </a:endParaRPr>
        </a:p>
      </dgm:t>
    </dgm:pt>
    <dgm:pt modelId="{1F033D96-D85C-49DB-A107-A624F0DA0F4E}">
      <dgm:prSet/>
      <dgm:spPr/>
      <dgm:t>
        <a:bodyPr/>
        <a:lstStyle/>
        <a:p>
          <a:pPr rtl="0"/>
          <a:r>
            <a:rPr lang="de-DE" smtClean="0">
              <a:latin typeface="Calibri" panose="020F0502020204030204" pitchFamily="34" charset="0"/>
              <a:cs typeface="Calibri" panose="020F0502020204030204" pitchFamily="34" charset="0"/>
            </a:rPr>
            <a:t>Belastungen abbauen</a:t>
          </a:r>
          <a:endParaRPr lang="de-DE">
            <a:latin typeface="Calibri" panose="020F0502020204030204" pitchFamily="34" charset="0"/>
            <a:cs typeface="Calibri" panose="020F0502020204030204" pitchFamily="34" charset="0"/>
          </a:endParaRPr>
        </a:p>
      </dgm:t>
    </dgm:pt>
    <dgm:pt modelId="{865C696B-3825-40B0-89D7-3EA39BED59F3}" type="parTrans" cxnId="{01CDB5C4-63BB-4082-A495-45223700CE82}">
      <dgm:prSet/>
      <dgm:spPr/>
      <dgm:t>
        <a:bodyPr/>
        <a:lstStyle/>
        <a:p>
          <a:endParaRPr lang="de-DE">
            <a:latin typeface="Calibri" panose="020F0502020204030204" pitchFamily="34" charset="0"/>
            <a:cs typeface="Calibri" panose="020F0502020204030204" pitchFamily="34" charset="0"/>
          </a:endParaRPr>
        </a:p>
      </dgm:t>
    </dgm:pt>
    <dgm:pt modelId="{B38A2254-6CB8-4468-9042-9DF2B5742CD6}" type="sibTrans" cxnId="{01CDB5C4-63BB-4082-A495-45223700CE82}">
      <dgm:prSet/>
      <dgm:spPr/>
      <dgm:t>
        <a:bodyPr/>
        <a:lstStyle/>
        <a:p>
          <a:endParaRPr lang="de-DE">
            <a:latin typeface="Calibri" panose="020F0502020204030204" pitchFamily="34" charset="0"/>
            <a:cs typeface="Calibri" panose="020F0502020204030204" pitchFamily="34" charset="0"/>
          </a:endParaRPr>
        </a:p>
      </dgm:t>
    </dgm:pt>
    <dgm:pt modelId="{7F9E5571-3D41-4153-847C-80DFAA09904B}">
      <dgm:prSet/>
      <dgm:spPr/>
      <dgm:t>
        <a:bodyPr/>
        <a:lstStyle/>
        <a:p>
          <a:pPr rtl="0"/>
          <a:r>
            <a:rPr lang="de-DE" dirty="0" smtClean="0">
              <a:latin typeface="Calibri" panose="020F0502020204030204" pitchFamily="34" charset="0"/>
              <a:cs typeface="Calibri" panose="020F0502020204030204" pitchFamily="34" charset="0"/>
            </a:rPr>
            <a:t>Ressourcen ausbauen</a:t>
          </a:r>
          <a:endParaRPr lang="de-DE" dirty="0">
            <a:latin typeface="Calibri" panose="020F0502020204030204" pitchFamily="34" charset="0"/>
            <a:cs typeface="Calibri" panose="020F0502020204030204" pitchFamily="34" charset="0"/>
          </a:endParaRPr>
        </a:p>
      </dgm:t>
    </dgm:pt>
    <dgm:pt modelId="{84E5C340-0CAB-4F44-96CF-9E472D3A65D0}" type="parTrans" cxnId="{4E0C70CF-8EAA-4F15-B58D-1FD810FFB3EF}">
      <dgm:prSet/>
      <dgm:spPr/>
      <dgm:t>
        <a:bodyPr/>
        <a:lstStyle/>
        <a:p>
          <a:endParaRPr lang="de-DE">
            <a:latin typeface="Calibri" panose="020F0502020204030204" pitchFamily="34" charset="0"/>
            <a:cs typeface="Calibri" panose="020F0502020204030204" pitchFamily="34" charset="0"/>
          </a:endParaRPr>
        </a:p>
      </dgm:t>
    </dgm:pt>
    <dgm:pt modelId="{7B6DDB9E-0121-4ABA-AFED-DD2BEC55DB03}" type="sibTrans" cxnId="{4E0C70CF-8EAA-4F15-B58D-1FD810FFB3EF}">
      <dgm:prSet/>
      <dgm:spPr/>
      <dgm:t>
        <a:bodyPr/>
        <a:lstStyle/>
        <a:p>
          <a:endParaRPr lang="de-DE">
            <a:latin typeface="Calibri" panose="020F0502020204030204" pitchFamily="34" charset="0"/>
            <a:cs typeface="Calibri" panose="020F0502020204030204" pitchFamily="34" charset="0"/>
          </a:endParaRPr>
        </a:p>
      </dgm:t>
    </dgm:pt>
    <dgm:pt modelId="{C33A66F8-BAA0-4848-B5EA-ECBC378D4A05}">
      <dgm:prSet custT="1"/>
      <dgm:spPr/>
      <dgm:t>
        <a:bodyPr/>
        <a:lstStyle/>
        <a:p>
          <a:pPr rtl="0"/>
          <a:r>
            <a:rPr lang="de-DE" sz="2800" dirty="0" smtClean="0">
              <a:latin typeface="Calibri" panose="020F0502020204030204" pitchFamily="34" charset="0"/>
              <a:cs typeface="Calibri" panose="020F0502020204030204" pitchFamily="34" charset="0"/>
            </a:rPr>
            <a:t>Verhaltens-prävention</a:t>
          </a:r>
          <a:endParaRPr lang="de-DE" sz="2800" dirty="0">
            <a:latin typeface="Calibri" panose="020F0502020204030204" pitchFamily="34" charset="0"/>
            <a:cs typeface="Calibri" panose="020F0502020204030204" pitchFamily="34" charset="0"/>
          </a:endParaRPr>
        </a:p>
      </dgm:t>
    </dgm:pt>
    <dgm:pt modelId="{ACA6D68D-01B7-4AD3-BFC2-B495130E8118}" type="parTrans" cxnId="{72810CAE-D4C6-4B4D-A06C-A015FDB5240A}">
      <dgm:prSet/>
      <dgm:spPr/>
      <dgm:t>
        <a:bodyPr/>
        <a:lstStyle/>
        <a:p>
          <a:endParaRPr lang="de-DE">
            <a:latin typeface="Calibri" panose="020F0502020204030204" pitchFamily="34" charset="0"/>
            <a:cs typeface="Calibri" panose="020F0502020204030204" pitchFamily="34" charset="0"/>
          </a:endParaRPr>
        </a:p>
      </dgm:t>
    </dgm:pt>
    <dgm:pt modelId="{11F304C3-C6F5-4A84-910E-EF832C5A557A}" type="sibTrans" cxnId="{72810CAE-D4C6-4B4D-A06C-A015FDB5240A}">
      <dgm:prSet/>
      <dgm:spPr/>
      <dgm:t>
        <a:bodyPr/>
        <a:lstStyle/>
        <a:p>
          <a:endParaRPr lang="de-DE">
            <a:latin typeface="Calibri" panose="020F0502020204030204" pitchFamily="34" charset="0"/>
            <a:cs typeface="Calibri" panose="020F0502020204030204" pitchFamily="34" charset="0"/>
          </a:endParaRPr>
        </a:p>
      </dgm:t>
    </dgm:pt>
    <dgm:pt modelId="{6033EA8F-5C74-45E1-B80D-FA603C8A63C8}">
      <dgm:prSet/>
      <dgm:spPr/>
      <dgm:t>
        <a:bodyPr/>
        <a:lstStyle/>
        <a:p>
          <a:pPr rtl="0"/>
          <a:r>
            <a:rPr lang="de-DE" smtClean="0">
              <a:latin typeface="Calibri" panose="020F0502020204030204" pitchFamily="34" charset="0"/>
              <a:cs typeface="Calibri" panose="020F0502020204030204" pitchFamily="34" charset="0"/>
            </a:rPr>
            <a:t>An der </a:t>
          </a:r>
          <a:r>
            <a:rPr lang="de-DE" b="1" smtClean="0">
              <a:latin typeface="Calibri" panose="020F0502020204030204" pitchFamily="34" charset="0"/>
              <a:cs typeface="Calibri" panose="020F0502020204030204" pitchFamily="34" charset="0"/>
            </a:rPr>
            <a:t>Bewertung</a:t>
          </a:r>
          <a:r>
            <a:rPr lang="de-DE" smtClean="0">
              <a:latin typeface="Calibri" panose="020F0502020204030204" pitchFamily="34" charset="0"/>
              <a:cs typeface="Calibri" panose="020F0502020204030204" pitchFamily="34" charset="0"/>
            </a:rPr>
            <a:t> ansetzen, z.B. Vertrauen in die eigenen Fähigkeiten</a:t>
          </a:r>
          <a:endParaRPr lang="de-DE">
            <a:latin typeface="Calibri" panose="020F0502020204030204" pitchFamily="34" charset="0"/>
            <a:cs typeface="Calibri" panose="020F0502020204030204" pitchFamily="34" charset="0"/>
          </a:endParaRPr>
        </a:p>
      </dgm:t>
    </dgm:pt>
    <dgm:pt modelId="{1595940B-9805-4AE1-A56C-39A0BCDE1BEB}" type="parTrans" cxnId="{EC7FB525-4440-44B7-BA5F-707584E9B56A}">
      <dgm:prSet/>
      <dgm:spPr/>
      <dgm:t>
        <a:bodyPr/>
        <a:lstStyle/>
        <a:p>
          <a:endParaRPr lang="de-DE">
            <a:latin typeface="Calibri" panose="020F0502020204030204" pitchFamily="34" charset="0"/>
            <a:cs typeface="Calibri" panose="020F0502020204030204" pitchFamily="34" charset="0"/>
          </a:endParaRPr>
        </a:p>
      </dgm:t>
    </dgm:pt>
    <dgm:pt modelId="{83DDD7A3-DF87-401D-A1F0-DD6C7CEE885F}" type="sibTrans" cxnId="{EC7FB525-4440-44B7-BA5F-707584E9B56A}">
      <dgm:prSet/>
      <dgm:spPr/>
      <dgm:t>
        <a:bodyPr/>
        <a:lstStyle/>
        <a:p>
          <a:endParaRPr lang="de-DE">
            <a:latin typeface="Calibri" panose="020F0502020204030204" pitchFamily="34" charset="0"/>
            <a:cs typeface="Calibri" panose="020F0502020204030204" pitchFamily="34" charset="0"/>
          </a:endParaRPr>
        </a:p>
      </dgm:t>
    </dgm:pt>
    <dgm:pt modelId="{2F60AD9A-EFFC-4C16-8F8F-F565F37C8514}">
      <dgm:prSet/>
      <dgm:spPr/>
      <dgm:t>
        <a:bodyPr/>
        <a:lstStyle/>
        <a:p>
          <a:pPr rtl="0"/>
          <a:r>
            <a:rPr lang="de-DE" dirty="0" smtClean="0">
              <a:latin typeface="Calibri" panose="020F0502020204030204" pitchFamily="34" charset="0"/>
              <a:cs typeface="Calibri" panose="020F0502020204030204" pitchFamily="34" charset="0"/>
            </a:rPr>
            <a:t>An der </a:t>
          </a:r>
          <a:r>
            <a:rPr lang="de-DE" b="1" dirty="0" smtClean="0">
              <a:latin typeface="Calibri" panose="020F0502020204030204" pitchFamily="34" charset="0"/>
              <a:cs typeface="Calibri" panose="020F0502020204030204" pitchFamily="34" charset="0"/>
            </a:rPr>
            <a:t>Stressreaktion</a:t>
          </a:r>
          <a:r>
            <a:rPr lang="de-DE" dirty="0" smtClean="0">
              <a:latin typeface="Calibri" panose="020F0502020204030204" pitchFamily="34" charset="0"/>
              <a:cs typeface="Calibri" panose="020F0502020204030204" pitchFamily="34" charset="0"/>
            </a:rPr>
            <a:t> ansetzen, z.B. Spaziergang statt Hektik, Obst statt Gummibärchen</a:t>
          </a:r>
          <a:endParaRPr lang="de-DE" dirty="0">
            <a:latin typeface="Calibri" panose="020F0502020204030204" pitchFamily="34" charset="0"/>
            <a:cs typeface="Calibri" panose="020F0502020204030204" pitchFamily="34" charset="0"/>
          </a:endParaRPr>
        </a:p>
      </dgm:t>
    </dgm:pt>
    <dgm:pt modelId="{DF3E5DA9-EAFA-4BC8-8111-4DB0A58538B0}" type="parTrans" cxnId="{211906C7-3050-441D-86C8-8BD8877B2CD0}">
      <dgm:prSet/>
      <dgm:spPr/>
      <dgm:t>
        <a:bodyPr/>
        <a:lstStyle/>
        <a:p>
          <a:endParaRPr lang="de-DE">
            <a:latin typeface="Calibri" panose="020F0502020204030204" pitchFamily="34" charset="0"/>
            <a:cs typeface="Calibri" panose="020F0502020204030204" pitchFamily="34" charset="0"/>
          </a:endParaRPr>
        </a:p>
      </dgm:t>
    </dgm:pt>
    <dgm:pt modelId="{C5174220-6A06-4F98-9A0C-83126B839AE5}" type="sibTrans" cxnId="{211906C7-3050-441D-86C8-8BD8877B2CD0}">
      <dgm:prSet/>
      <dgm:spPr/>
      <dgm:t>
        <a:bodyPr/>
        <a:lstStyle/>
        <a:p>
          <a:endParaRPr lang="de-DE">
            <a:latin typeface="Calibri" panose="020F0502020204030204" pitchFamily="34" charset="0"/>
            <a:cs typeface="Calibri" panose="020F0502020204030204" pitchFamily="34" charset="0"/>
          </a:endParaRPr>
        </a:p>
      </dgm:t>
    </dgm:pt>
    <dgm:pt modelId="{D9B82567-FD05-4FE7-9626-3BCB6DF5497F}">
      <dgm:prSet/>
      <dgm:spPr/>
      <dgm:t>
        <a:bodyPr/>
        <a:lstStyle/>
        <a:p>
          <a:pPr rtl="0"/>
          <a:r>
            <a:rPr lang="de-DE" smtClean="0">
              <a:latin typeface="Calibri" panose="020F0502020204030204" pitchFamily="34" charset="0"/>
              <a:cs typeface="Calibri" panose="020F0502020204030204" pitchFamily="34" charset="0"/>
            </a:rPr>
            <a:t>An den </a:t>
          </a:r>
          <a:r>
            <a:rPr lang="de-DE" b="1" smtClean="0">
              <a:latin typeface="Calibri" panose="020F0502020204030204" pitchFamily="34" charset="0"/>
              <a:cs typeface="Calibri" panose="020F0502020204030204" pitchFamily="34" charset="0"/>
            </a:rPr>
            <a:t>Folgen</a:t>
          </a:r>
          <a:r>
            <a:rPr lang="de-DE" smtClean="0">
              <a:latin typeface="Calibri" panose="020F0502020204030204" pitchFamily="34" charset="0"/>
              <a:cs typeface="Calibri" panose="020F0502020204030204" pitchFamily="34" charset="0"/>
            </a:rPr>
            <a:t> ansetzen, z.B. Sport, Entspannung, Ernährung</a:t>
          </a:r>
          <a:endParaRPr lang="de-DE">
            <a:latin typeface="Calibri" panose="020F0502020204030204" pitchFamily="34" charset="0"/>
            <a:cs typeface="Calibri" panose="020F0502020204030204" pitchFamily="34" charset="0"/>
          </a:endParaRPr>
        </a:p>
      </dgm:t>
    </dgm:pt>
    <dgm:pt modelId="{8AD6079A-117A-4E5F-8AA0-E221B678B557}" type="parTrans" cxnId="{C54A4DEC-94DC-4E38-9DFF-08BA1C4CC9BB}">
      <dgm:prSet/>
      <dgm:spPr/>
      <dgm:t>
        <a:bodyPr/>
        <a:lstStyle/>
        <a:p>
          <a:endParaRPr lang="de-DE">
            <a:latin typeface="Calibri" panose="020F0502020204030204" pitchFamily="34" charset="0"/>
            <a:cs typeface="Calibri" panose="020F0502020204030204" pitchFamily="34" charset="0"/>
          </a:endParaRPr>
        </a:p>
      </dgm:t>
    </dgm:pt>
    <dgm:pt modelId="{9F759600-CD80-426F-AFB3-0E154813CF1F}" type="sibTrans" cxnId="{C54A4DEC-94DC-4E38-9DFF-08BA1C4CC9BB}">
      <dgm:prSet/>
      <dgm:spPr/>
      <dgm:t>
        <a:bodyPr/>
        <a:lstStyle/>
        <a:p>
          <a:endParaRPr lang="de-DE">
            <a:latin typeface="Calibri" panose="020F0502020204030204" pitchFamily="34" charset="0"/>
            <a:cs typeface="Calibri" panose="020F0502020204030204" pitchFamily="34" charset="0"/>
          </a:endParaRPr>
        </a:p>
      </dgm:t>
    </dgm:pt>
    <dgm:pt modelId="{5DEFC61C-399F-4F80-B62C-48CF588B277C}" type="pres">
      <dgm:prSet presAssocID="{5BF1D057-0B2E-4E1D-9497-8792B4A97847}" presName="linearFlow" presStyleCnt="0">
        <dgm:presLayoutVars>
          <dgm:dir/>
          <dgm:animLvl val="lvl"/>
          <dgm:resizeHandles val="exact"/>
        </dgm:presLayoutVars>
      </dgm:prSet>
      <dgm:spPr/>
      <dgm:t>
        <a:bodyPr/>
        <a:lstStyle/>
        <a:p>
          <a:endParaRPr lang="de-DE"/>
        </a:p>
      </dgm:t>
    </dgm:pt>
    <dgm:pt modelId="{5C35661C-922A-41D7-A318-CCF1859D211C}" type="pres">
      <dgm:prSet presAssocID="{73FC7819-8CDD-4288-9467-A4400A18B241}" presName="composite" presStyleCnt="0"/>
      <dgm:spPr/>
    </dgm:pt>
    <dgm:pt modelId="{43002BA8-4F51-439C-A324-41FCA6ADAB98}" type="pres">
      <dgm:prSet presAssocID="{73FC7819-8CDD-4288-9467-A4400A18B241}" presName="parentText" presStyleLbl="alignNode1" presStyleIdx="0" presStyleCnt="2">
        <dgm:presLayoutVars>
          <dgm:chMax val="1"/>
          <dgm:bulletEnabled val="1"/>
        </dgm:presLayoutVars>
      </dgm:prSet>
      <dgm:spPr/>
      <dgm:t>
        <a:bodyPr/>
        <a:lstStyle/>
        <a:p>
          <a:endParaRPr lang="de-DE"/>
        </a:p>
      </dgm:t>
    </dgm:pt>
    <dgm:pt modelId="{F4944136-E915-4836-9BB3-6A7143403828}" type="pres">
      <dgm:prSet presAssocID="{73FC7819-8CDD-4288-9467-A4400A18B241}" presName="descendantText" presStyleLbl="alignAcc1" presStyleIdx="0" presStyleCnt="2" custLinFactNeighborY="0">
        <dgm:presLayoutVars>
          <dgm:bulletEnabled val="1"/>
        </dgm:presLayoutVars>
      </dgm:prSet>
      <dgm:spPr/>
      <dgm:t>
        <a:bodyPr/>
        <a:lstStyle/>
        <a:p>
          <a:endParaRPr lang="de-DE"/>
        </a:p>
      </dgm:t>
    </dgm:pt>
    <dgm:pt modelId="{257AB017-D3AC-4C82-AEFC-662BDEBFB961}" type="pres">
      <dgm:prSet presAssocID="{7FA04C54-B946-42F7-98CF-9639D5252D2E}" presName="sp" presStyleCnt="0"/>
      <dgm:spPr/>
    </dgm:pt>
    <dgm:pt modelId="{3DF2FB64-CE41-45FA-B3B1-53650545FC24}" type="pres">
      <dgm:prSet presAssocID="{C33A66F8-BAA0-4848-B5EA-ECBC378D4A05}" presName="composite" presStyleCnt="0"/>
      <dgm:spPr/>
    </dgm:pt>
    <dgm:pt modelId="{B32AFBB3-B52A-405C-BA0B-FBB0C195CC5B}" type="pres">
      <dgm:prSet presAssocID="{C33A66F8-BAA0-4848-B5EA-ECBC378D4A05}" presName="parentText" presStyleLbl="alignNode1" presStyleIdx="1" presStyleCnt="2" custLinFactNeighborY="-12597">
        <dgm:presLayoutVars>
          <dgm:chMax val="1"/>
          <dgm:bulletEnabled val="1"/>
        </dgm:presLayoutVars>
      </dgm:prSet>
      <dgm:spPr/>
      <dgm:t>
        <a:bodyPr/>
        <a:lstStyle/>
        <a:p>
          <a:endParaRPr lang="de-DE"/>
        </a:p>
      </dgm:t>
    </dgm:pt>
    <dgm:pt modelId="{69688192-CC92-4637-80BE-8D67DC6FD700}" type="pres">
      <dgm:prSet presAssocID="{C33A66F8-BAA0-4848-B5EA-ECBC378D4A05}" presName="descendantText" presStyleLbl="alignAcc1" presStyleIdx="1" presStyleCnt="2" custLinFactNeighborY="-19373">
        <dgm:presLayoutVars>
          <dgm:bulletEnabled val="1"/>
        </dgm:presLayoutVars>
      </dgm:prSet>
      <dgm:spPr/>
      <dgm:t>
        <a:bodyPr/>
        <a:lstStyle/>
        <a:p>
          <a:endParaRPr lang="de-DE"/>
        </a:p>
      </dgm:t>
    </dgm:pt>
  </dgm:ptLst>
  <dgm:cxnLst>
    <dgm:cxn modelId="{EDCE07D0-E5E8-4CB9-A89F-DFCB9C4D9B5F}" srcId="{73FC7819-8CDD-4288-9467-A4400A18B241}" destId="{E89F66A5-69DE-41AA-A6CD-6A4DF574C424}" srcOrd="1" destOrd="0" parTransId="{EDC3CA22-44AE-4A43-8C45-20906F581F45}" sibTransId="{084F2E00-30FF-431F-8B02-655E8F7FC339}"/>
    <dgm:cxn modelId="{082C80DF-53CE-400D-94EE-0B38C8C4DBCD}" type="presOf" srcId="{6033EA8F-5C74-45E1-B80D-FA603C8A63C8}" destId="{69688192-CC92-4637-80BE-8D67DC6FD700}" srcOrd="0" destOrd="0" presId="urn:microsoft.com/office/officeart/2005/8/layout/chevron2"/>
    <dgm:cxn modelId="{211906C7-3050-441D-86C8-8BD8877B2CD0}" srcId="{C33A66F8-BAA0-4848-B5EA-ECBC378D4A05}" destId="{2F60AD9A-EFFC-4C16-8F8F-F565F37C8514}" srcOrd="1" destOrd="0" parTransId="{DF3E5DA9-EAFA-4BC8-8111-4DB0A58538B0}" sibTransId="{C5174220-6A06-4F98-9A0C-83126B839AE5}"/>
    <dgm:cxn modelId="{EC7FB525-4440-44B7-BA5F-707584E9B56A}" srcId="{C33A66F8-BAA0-4848-B5EA-ECBC378D4A05}" destId="{6033EA8F-5C74-45E1-B80D-FA603C8A63C8}" srcOrd="0" destOrd="0" parTransId="{1595940B-9805-4AE1-A56C-39A0BCDE1BEB}" sibTransId="{83DDD7A3-DF87-401D-A1F0-DD6C7CEE885F}"/>
    <dgm:cxn modelId="{F7B4FB78-6E24-43F5-BD42-5EB97314FE2D}" type="presOf" srcId="{E89F66A5-69DE-41AA-A6CD-6A4DF574C424}" destId="{F4944136-E915-4836-9BB3-6A7143403828}" srcOrd="0" destOrd="1" presId="urn:microsoft.com/office/officeart/2005/8/layout/chevron2"/>
    <dgm:cxn modelId="{C54A4DEC-94DC-4E38-9DFF-08BA1C4CC9BB}" srcId="{C33A66F8-BAA0-4848-B5EA-ECBC378D4A05}" destId="{D9B82567-FD05-4FE7-9626-3BCB6DF5497F}" srcOrd="2" destOrd="0" parTransId="{8AD6079A-117A-4E5F-8AA0-E221B678B557}" sibTransId="{9F759600-CD80-426F-AFB3-0E154813CF1F}"/>
    <dgm:cxn modelId="{54BD0D1A-0844-4210-AE70-B6ACB9690AD8}" type="presOf" srcId="{1F033D96-D85C-49DB-A107-A624F0DA0F4E}" destId="{F4944136-E915-4836-9BB3-6A7143403828}" srcOrd="0" destOrd="2" presId="urn:microsoft.com/office/officeart/2005/8/layout/chevron2"/>
    <dgm:cxn modelId="{5C7A7746-C69E-4763-8F99-7CE35FCF2538}" type="presOf" srcId="{7F9E5571-3D41-4153-847C-80DFAA09904B}" destId="{F4944136-E915-4836-9BB3-6A7143403828}" srcOrd="0" destOrd="3" presId="urn:microsoft.com/office/officeart/2005/8/layout/chevron2"/>
    <dgm:cxn modelId="{C4F4954F-BD2F-4813-9F14-F75BA10B6095}" srcId="{73FC7819-8CDD-4288-9467-A4400A18B241}" destId="{60B394D0-8296-4CD4-98C5-3EEA70D2C8D0}" srcOrd="0" destOrd="0" parTransId="{7DF2126C-409E-405F-BE65-5BF0596C1C55}" sibTransId="{66A7960D-CC6E-4190-9486-7660476DEEAE}"/>
    <dgm:cxn modelId="{9F94D623-7913-4FBD-9264-BA7CF59FA626}" type="presOf" srcId="{C33A66F8-BAA0-4848-B5EA-ECBC378D4A05}" destId="{B32AFBB3-B52A-405C-BA0B-FBB0C195CC5B}" srcOrd="0" destOrd="0" presId="urn:microsoft.com/office/officeart/2005/8/layout/chevron2"/>
    <dgm:cxn modelId="{9ED81161-23BB-4FCE-9479-4733FA34ACFF}" type="presOf" srcId="{5BF1D057-0B2E-4E1D-9497-8792B4A97847}" destId="{5DEFC61C-399F-4F80-B62C-48CF588B277C}" srcOrd="0" destOrd="0" presId="urn:microsoft.com/office/officeart/2005/8/layout/chevron2"/>
    <dgm:cxn modelId="{0D0CA777-651E-4A66-B541-0DBB3C5FE4BB}" type="presOf" srcId="{D9B82567-FD05-4FE7-9626-3BCB6DF5497F}" destId="{69688192-CC92-4637-80BE-8D67DC6FD700}" srcOrd="0" destOrd="2" presId="urn:microsoft.com/office/officeart/2005/8/layout/chevron2"/>
    <dgm:cxn modelId="{990B2C5E-68B1-422A-829B-C9F23F46C657}" type="presOf" srcId="{2F60AD9A-EFFC-4C16-8F8F-F565F37C8514}" destId="{69688192-CC92-4637-80BE-8D67DC6FD700}" srcOrd="0" destOrd="1" presId="urn:microsoft.com/office/officeart/2005/8/layout/chevron2"/>
    <dgm:cxn modelId="{72810CAE-D4C6-4B4D-A06C-A015FDB5240A}" srcId="{5BF1D057-0B2E-4E1D-9497-8792B4A97847}" destId="{C33A66F8-BAA0-4848-B5EA-ECBC378D4A05}" srcOrd="1" destOrd="0" parTransId="{ACA6D68D-01B7-4AD3-BFC2-B495130E8118}" sibTransId="{11F304C3-C6F5-4A84-910E-EF832C5A557A}"/>
    <dgm:cxn modelId="{13EF7209-A6BA-4071-9D4E-E00AC93C3A7F}" type="presOf" srcId="{73FC7819-8CDD-4288-9467-A4400A18B241}" destId="{43002BA8-4F51-439C-A324-41FCA6ADAB98}" srcOrd="0" destOrd="0" presId="urn:microsoft.com/office/officeart/2005/8/layout/chevron2"/>
    <dgm:cxn modelId="{400BE25D-127C-4E49-A236-4B0FA96188CD}" srcId="{5BF1D057-0B2E-4E1D-9497-8792B4A97847}" destId="{73FC7819-8CDD-4288-9467-A4400A18B241}" srcOrd="0" destOrd="0" parTransId="{5028B295-F5E5-4E0D-872B-A30DA33797D5}" sibTransId="{7FA04C54-B946-42F7-98CF-9639D5252D2E}"/>
    <dgm:cxn modelId="{4E0C70CF-8EAA-4F15-B58D-1FD810FFB3EF}" srcId="{73FC7819-8CDD-4288-9467-A4400A18B241}" destId="{7F9E5571-3D41-4153-847C-80DFAA09904B}" srcOrd="3" destOrd="0" parTransId="{84E5C340-0CAB-4F44-96CF-9E472D3A65D0}" sibTransId="{7B6DDB9E-0121-4ABA-AFED-DD2BEC55DB03}"/>
    <dgm:cxn modelId="{20ACB80A-FF44-4259-90C8-8B35A4405B47}" type="presOf" srcId="{60B394D0-8296-4CD4-98C5-3EEA70D2C8D0}" destId="{F4944136-E915-4836-9BB3-6A7143403828}" srcOrd="0" destOrd="0" presId="urn:microsoft.com/office/officeart/2005/8/layout/chevron2"/>
    <dgm:cxn modelId="{01CDB5C4-63BB-4082-A495-45223700CE82}" srcId="{73FC7819-8CDD-4288-9467-A4400A18B241}" destId="{1F033D96-D85C-49DB-A107-A624F0DA0F4E}" srcOrd="2" destOrd="0" parTransId="{865C696B-3825-40B0-89D7-3EA39BED59F3}" sibTransId="{B38A2254-6CB8-4468-9042-9DF2B5742CD6}"/>
    <dgm:cxn modelId="{5613793D-EBBB-4093-9784-CAD7CD1037A4}" type="presParOf" srcId="{5DEFC61C-399F-4F80-B62C-48CF588B277C}" destId="{5C35661C-922A-41D7-A318-CCF1859D211C}" srcOrd="0" destOrd="0" presId="urn:microsoft.com/office/officeart/2005/8/layout/chevron2"/>
    <dgm:cxn modelId="{A72E969F-ADBB-4BB8-A2C1-51FF27F22878}" type="presParOf" srcId="{5C35661C-922A-41D7-A318-CCF1859D211C}" destId="{43002BA8-4F51-439C-A324-41FCA6ADAB98}" srcOrd="0" destOrd="0" presId="urn:microsoft.com/office/officeart/2005/8/layout/chevron2"/>
    <dgm:cxn modelId="{EB0A3E58-A109-4042-A182-48B43ECE3AF0}" type="presParOf" srcId="{5C35661C-922A-41D7-A318-CCF1859D211C}" destId="{F4944136-E915-4836-9BB3-6A7143403828}" srcOrd="1" destOrd="0" presId="urn:microsoft.com/office/officeart/2005/8/layout/chevron2"/>
    <dgm:cxn modelId="{6D987820-6E72-47CA-8030-D2F25D20908A}" type="presParOf" srcId="{5DEFC61C-399F-4F80-B62C-48CF588B277C}" destId="{257AB017-D3AC-4C82-AEFC-662BDEBFB961}" srcOrd="1" destOrd="0" presId="urn:microsoft.com/office/officeart/2005/8/layout/chevron2"/>
    <dgm:cxn modelId="{22914F30-1661-4351-81FF-D1536CFCD198}" type="presParOf" srcId="{5DEFC61C-399F-4F80-B62C-48CF588B277C}" destId="{3DF2FB64-CE41-45FA-B3B1-53650545FC24}" srcOrd="2" destOrd="0" presId="urn:microsoft.com/office/officeart/2005/8/layout/chevron2"/>
    <dgm:cxn modelId="{B2A94B5B-EF69-42D3-8C46-A9EA8C24B32C}" type="presParOf" srcId="{3DF2FB64-CE41-45FA-B3B1-53650545FC24}" destId="{B32AFBB3-B52A-405C-BA0B-FBB0C195CC5B}" srcOrd="0" destOrd="0" presId="urn:microsoft.com/office/officeart/2005/8/layout/chevron2"/>
    <dgm:cxn modelId="{555AC80F-A9D4-415B-A4EE-725293F5ED35}" type="presParOf" srcId="{3DF2FB64-CE41-45FA-B3B1-53650545FC24}" destId="{69688192-CC92-4637-80BE-8D67DC6FD70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02BA8-4F51-439C-A324-41FCA6ADAB98}">
      <dsp:nvSpPr>
        <dsp:cNvPr id="0" name=""/>
        <dsp:cNvSpPr/>
      </dsp:nvSpPr>
      <dsp:spPr>
        <a:xfrm rot="5400000">
          <a:off x="-423701" y="427913"/>
          <a:ext cx="2824676" cy="197727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de-DE" sz="2800" kern="1200" dirty="0" smtClean="0">
              <a:latin typeface="Calibri" panose="020F0502020204030204" pitchFamily="34" charset="0"/>
              <a:cs typeface="Calibri" panose="020F0502020204030204" pitchFamily="34" charset="0"/>
            </a:rPr>
            <a:t>Verhältnis-</a:t>
          </a:r>
          <a:br>
            <a:rPr lang="de-DE" sz="2800" kern="1200" dirty="0" smtClean="0">
              <a:latin typeface="Calibri" panose="020F0502020204030204" pitchFamily="34" charset="0"/>
              <a:cs typeface="Calibri" panose="020F0502020204030204" pitchFamily="34" charset="0"/>
            </a:rPr>
          </a:br>
          <a:r>
            <a:rPr lang="de-DE" sz="2800" kern="1200" dirty="0" err="1" smtClean="0">
              <a:latin typeface="Calibri" panose="020F0502020204030204" pitchFamily="34" charset="0"/>
              <a:cs typeface="Calibri" panose="020F0502020204030204" pitchFamily="34" charset="0"/>
            </a:rPr>
            <a:t>prävention</a:t>
          </a:r>
          <a:endParaRPr lang="de-DE" sz="2800" kern="1200" dirty="0">
            <a:latin typeface="Calibri" panose="020F0502020204030204" pitchFamily="34" charset="0"/>
            <a:cs typeface="Calibri" panose="020F0502020204030204" pitchFamily="34" charset="0"/>
          </a:endParaRPr>
        </a:p>
      </dsp:txBody>
      <dsp:txXfrm rot="-5400000">
        <a:off x="1" y="992849"/>
        <a:ext cx="1977273" cy="847403"/>
      </dsp:txXfrm>
    </dsp:sp>
    <dsp:sp modelId="{F4944136-E915-4836-9BB3-6A7143403828}">
      <dsp:nvSpPr>
        <dsp:cNvPr id="0" name=""/>
        <dsp:cNvSpPr/>
      </dsp:nvSpPr>
      <dsp:spPr>
        <a:xfrm rot="5400000">
          <a:off x="5715654" y="-3734169"/>
          <a:ext cx="1836039" cy="931280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de-DE" sz="2400" kern="1200" smtClean="0">
              <a:latin typeface="Calibri" panose="020F0502020204030204" pitchFamily="34" charset="0"/>
              <a:cs typeface="Calibri" panose="020F0502020204030204" pitchFamily="34" charset="0"/>
            </a:rPr>
            <a:t>Am </a:t>
          </a:r>
          <a:r>
            <a:rPr lang="de-DE" sz="2400" b="1" kern="1200" smtClean="0">
              <a:latin typeface="Calibri" panose="020F0502020204030204" pitchFamily="34" charset="0"/>
              <a:cs typeface="Calibri" panose="020F0502020204030204" pitchFamily="34" charset="0"/>
            </a:rPr>
            <a:t>Stressor</a:t>
          </a:r>
          <a:r>
            <a:rPr lang="de-DE" sz="2400" kern="1200" smtClean="0">
              <a:latin typeface="Calibri" panose="020F0502020204030204" pitchFamily="34" charset="0"/>
              <a:cs typeface="Calibri" panose="020F0502020204030204" pitchFamily="34" charset="0"/>
            </a:rPr>
            <a:t> ansetzen</a:t>
          </a:r>
          <a:endParaRPr lang="de-DE" sz="2400" kern="120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de-DE" sz="2400" kern="1200" dirty="0" smtClean="0">
              <a:latin typeface="Calibri" panose="020F0502020204030204" pitchFamily="34" charset="0"/>
              <a:cs typeface="Calibri" panose="020F0502020204030204" pitchFamily="34" charset="0"/>
            </a:rPr>
            <a:t>Arbeit gestalten</a:t>
          </a:r>
          <a:endParaRPr lang="de-DE"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de-DE" sz="2400" kern="1200" smtClean="0">
              <a:latin typeface="Calibri" panose="020F0502020204030204" pitchFamily="34" charset="0"/>
              <a:cs typeface="Calibri" panose="020F0502020204030204" pitchFamily="34" charset="0"/>
            </a:rPr>
            <a:t>Belastungen abbauen</a:t>
          </a:r>
          <a:endParaRPr lang="de-DE" sz="2400" kern="120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de-DE" sz="2400" kern="1200" dirty="0" smtClean="0">
              <a:latin typeface="Calibri" panose="020F0502020204030204" pitchFamily="34" charset="0"/>
              <a:cs typeface="Calibri" panose="020F0502020204030204" pitchFamily="34" charset="0"/>
            </a:rPr>
            <a:t>Ressourcen ausbauen</a:t>
          </a:r>
          <a:endParaRPr lang="de-DE" sz="2400" kern="1200" dirty="0">
            <a:latin typeface="Calibri" panose="020F0502020204030204" pitchFamily="34" charset="0"/>
            <a:cs typeface="Calibri" panose="020F0502020204030204" pitchFamily="34" charset="0"/>
          </a:endParaRPr>
        </a:p>
      </dsp:txBody>
      <dsp:txXfrm rot="-5400000">
        <a:off x="1977273" y="93840"/>
        <a:ext cx="9223174" cy="1656783"/>
      </dsp:txXfrm>
    </dsp:sp>
    <dsp:sp modelId="{B32AFBB3-B52A-405C-BA0B-FBB0C195CC5B}">
      <dsp:nvSpPr>
        <dsp:cNvPr id="0" name=""/>
        <dsp:cNvSpPr/>
      </dsp:nvSpPr>
      <dsp:spPr>
        <a:xfrm rot="5400000">
          <a:off x="-423701" y="2615323"/>
          <a:ext cx="2824676" cy="197727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de-DE" sz="2800" kern="1200" dirty="0" smtClean="0">
              <a:latin typeface="Calibri" panose="020F0502020204030204" pitchFamily="34" charset="0"/>
              <a:cs typeface="Calibri" panose="020F0502020204030204" pitchFamily="34" charset="0"/>
            </a:rPr>
            <a:t>Verhaltens-prävention</a:t>
          </a:r>
          <a:endParaRPr lang="de-DE" sz="2800" kern="1200" dirty="0">
            <a:latin typeface="Calibri" panose="020F0502020204030204" pitchFamily="34" charset="0"/>
            <a:cs typeface="Calibri" panose="020F0502020204030204" pitchFamily="34" charset="0"/>
          </a:endParaRPr>
        </a:p>
      </dsp:txBody>
      <dsp:txXfrm rot="-5400000">
        <a:off x="1" y="3180259"/>
        <a:ext cx="1977273" cy="847403"/>
      </dsp:txXfrm>
    </dsp:sp>
    <dsp:sp modelId="{69688192-CC92-4637-80BE-8D67DC6FD700}">
      <dsp:nvSpPr>
        <dsp:cNvPr id="0" name=""/>
        <dsp:cNvSpPr/>
      </dsp:nvSpPr>
      <dsp:spPr>
        <a:xfrm rot="5400000">
          <a:off x="5715654" y="-1546630"/>
          <a:ext cx="1836039" cy="931280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de-DE" sz="2400" kern="1200" smtClean="0">
              <a:latin typeface="Calibri" panose="020F0502020204030204" pitchFamily="34" charset="0"/>
              <a:cs typeface="Calibri" panose="020F0502020204030204" pitchFamily="34" charset="0"/>
            </a:rPr>
            <a:t>An der </a:t>
          </a:r>
          <a:r>
            <a:rPr lang="de-DE" sz="2400" b="1" kern="1200" smtClean="0">
              <a:latin typeface="Calibri" panose="020F0502020204030204" pitchFamily="34" charset="0"/>
              <a:cs typeface="Calibri" panose="020F0502020204030204" pitchFamily="34" charset="0"/>
            </a:rPr>
            <a:t>Bewertung</a:t>
          </a:r>
          <a:r>
            <a:rPr lang="de-DE" sz="2400" kern="1200" smtClean="0">
              <a:latin typeface="Calibri" panose="020F0502020204030204" pitchFamily="34" charset="0"/>
              <a:cs typeface="Calibri" panose="020F0502020204030204" pitchFamily="34" charset="0"/>
            </a:rPr>
            <a:t> ansetzen, z.B. Vertrauen in die eigenen Fähigkeiten</a:t>
          </a:r>
          <a:endParaRPr lang="de-DE" sz="2400" kern="120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de-DE" sz="2400" kern="1200" dirty="0" smtClean="0">
              <a:latin typeface="Calibri" panose="020F0502020204030204" pitchFamily="34" charset="0"/>
              <a:cs typeface="Calibri" panose="020F0502020204030204" pitchFamily="34" charset="0"/>
            </a:rPr>
            <a:t>An der </a:t>
          </a:r>
          <a:r>
            <a:rPr lang="de-DE" sz="2400" b="1" kern="1200" dirty="0" smtClean="0">
              <a:latin typeface="Calibri" panose="020F0502020204030204" pitchFamily="34" charset="0"/>
              <a:cs typeface="Calibri" panose="020F0502020204030204" pitchFamily="34" charset="0"/>
            </a:rPr>
            <a:t>Stressreaktion</a:t>
          </a:r>
          <a:r>
            <a:rPr lang="de-DE" sz="2400" kern="1200" dirty="0" smtClean="0">
              <a:latin typeface="Calibri" panose="020F0502020204030204" pitchFamily="34" charset="0"/>
              <a:cs typeface="Calibri" panose="020F0502020204030204" pitchFamily="34" charset="0"/>
            </a:rPr>
            <a:t> ansetzen, z.B. Spaziergang statt Hektik, Obst statt Gummibärchen</a:t>
          </a:r>
          <a:endParaRPr lang="de-DE"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de-DE" sz="2400" kern="1200" smtClean="0">
              <a:latin typeface="Calibri" panose="020F0502020204030204" pitchFamily="34" charset="0"/>
              <a:cs typeface="Calibri" panose="020F0502020204030204" pitchFamily="34" charset="0"/>
            </a:rPr>
            <a:t>An den </a:t>
          </a:r>
          <a:r>
            <a:rPr lang="de-DE" sz="2400" b="1" kern="1200" smtClean="0">
              <a:latin typeface="Calibri" panose="020F0502020204030204" pitchFamily="34" charset="0"/>
              <a:cs typeface="Calibri" panose="020F0502020204030204" pitchFamily="34" charset="0"/>
            </a:rPr>
            <a:t>Folgen</a:t>
          </a:r>
          <a:r>
            <a:rPr lang="de-DE" sz="2400" kern="1200" smtClean="0">
              <a:latin typeface="Calibri" panose="020F0502020204030204" pitchFamily="34" charset="0"/>
              <a:cs typeface="Calibri" panose="020F0502020204030204" pitchFamily="34" charset="0"/>
            </a:rPr>
            <a:t> ansetzen, z.B. Sport, Entspannung, Ernährung</a:t>
          </a:r>
          <a:endParaRPr lang="de-DE" sz="2400" kern="1200">
            <a:latin typeface="Calibri" panose="020F0502020204030204" pitchFamily="34" charset="0"/>
            <a:cs typeface="Calibri" panose="020F0502020204030204" pitchFamily="34" charset="0"/>
          </a:endParaRPr>
        </a:p>
      </dsp:txBody>
      <dsp:txXfrm rot="-5400000">
        <a:off x="1977273" y="2281379"/>
        <a:ext cx="9223174" cy="16567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D7335-9A8B-5847-8DBD-C366E061A099}" type="datetimeFigureOut">
              <a:rPr lang="de-DE" smtClean="0"/>
              <a:t>26.08.2019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3670B-718E-A84A-BAF1-CFDCA906DFB8}" type="slidenum">
              <a:rPr lang="de-DE" smtClean="0"/>
              <a:t>‹Nr.›</a:t>
            </a:fld>
            <a:endParaRPr lang="de-DE"/>
          </a:p>
        </p:txBody>
      </p:sp>
    </p:spTree>
    <p:extLst>
      <p:ext uri="{BB962C8B-B14F-4D97-AF65-F5344CB8AC3E}">
        <p14:creationId xmlns:p14="http://schemas.microsoft.com/office/powerpoint/2010/main" val="342769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D4599-9B2F-224E-99EA-B37F258447F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3D447EC-40E6-5943-AAE5-5DB48DED0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FECFE68-6027-8D48-B036-30F13D47D7E6}"/>
              </a:ext>
            </a:extLst>
          </p:cNvPr>
          <p:cNvSpPr>
            <a:spLocks noGrp="1"/>
          </p:cNvSpPr>
          <p:nvPr>
            <p:ph type="dt" sz="half" idx="10"/>
          </p:nvPr>
        </p:nvSpPr>
        <p:spPr/>
        <p:txBody>
          <a:bodyPr/>
          <a:lstStyle/>
          <a:p>
            <a:fld id="{D26639F2-41B5-6F48-9BC6-123410967161}" type="datetime1">
              <a:rPr lang="de-DE" smtClean="0"/>
              <a:t>26.08.2019</a:t>
            </a:fld>
            <a:endParaRPr lang="de-DE"/>
          </a:p>
        </p:txBody>
      </p:sp>
      <p:sp>
        <p:nvSpPr>
          <p:cNvPr id="5" name="Fußzeilenplatzhalter 4">
            <a:extLst>
              <a:ext uri="{FF2B5EF4-FFF2-40B4-BE49-F238E27FC236}">
                <a16:creationId xmlns:a16="http://schemas.microsoft.com/office/drawing/2014/main" id="{9F69BCF3-759E-934F-B87E-5778386345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B36509-080C-5C47-969C-89D3EDEF6868}"/>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198492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AF703-5A5B-5C45-B0A5-BBC43AC84C6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8E36EEA-65F4-7548-BAC7-59087FAE08E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447A4D-67B7-0846-A22E-3234CE54926C}"/>
              </a:ext>
            </a:extLst>
          </p:cNvPr>
          <p:cNvSpPr>
            <a:spLocks noGrp="1"/>
          </p:cNvSpPr>
          <p:nvPr>
            <p:ph type="dt" sz="half" idx="10"/>
          </p:nvPr>
        </p:nvSpPr>
        <p:spPr/>
        <p:txBody>
          <a:bodyPr/>
          <a:lstStyle/>
          <a:p>
            <a:fld id="{4A1EF47B-50B1-0B42-9163-4B46EF400F7A}" type="datetime1">
              <a:rPr lang="de-DE" smtClean="0"/>
              <a:t>26.08.2019</a:t>
            </a:fld>
            <a:endParaRPr lang="de-DE"/>
          </a:p>
        </p:txBody>
      </p:sp>
      <p:sp>
        <p:nvSpPr>
          <p:cNvPr id="5" name="Fußzeilenplatzhalter 4">
            <a:extLst>
              <a:ext uri="{FF2B5EF4-FFF2-40B4-BE49-F238E27FC236}">
                <a16:creationId xmlns:a16="http://schemas.microsoft.com/office/drawing/2014/main" id="{74B443B3-F9E8-CD48-8675-AC08697445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29BB6E-6258-4E4A-AFA5-3F81866C28EB}"/>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18934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69D8482-70AC-804D-A879-6935407ED0B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E39A6B0-6F0F-C540-8F8F-84E39498CE6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09FD926-9DCC-FB4D-BA81-827285524A00}"/>
              </a:ext>
            </a:extLst>
          </p:cNvPr>
          <p:cNvSpPr>
            <a:spLocks noGrp="1"/>
          </p:cNvSpPr>
          <p:nvPr>
            <p:ph type="dt" sz="half" idx="10"/>
          </p:nvPr>
        </p:nvSpPr>
        <p:spPr/>
        <p:txBody>
          <a:bodyPr/>
          <a:lstStyle/>
          <a:p>
            <a:fld id="{B40961C7-CB82-EB4F-8B89-CDBE3681139E}" type="datetime1">
              <a:rPr lang="de-DE" smtClean="0"/>
              <a:t>26.08.2019</a:t>
            </a:fld>
            <a:endParaRPr lang="de-DE"/>
          </a:p>
        </p:txBody>
      </p:sp>
      <p:sp>
        <p:nvSpPr>
          <p:cNvPr id="5" name="Fußzeilenplatzhalter 4">
            <a:extLst>
              <a:ext uri="{FF2B5EF4-FFF2-40B4-BE49-F238E27FC236}">
                <a16:creationId xmlns:a16="http://schemas.microsoft.com/office/drawing/2014/main" id="{40355B60-D80F-2344-9D37-0D940A08DD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E3E9C9-EDE1-BC46-AC00-0324C9063E8C}"/>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231807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B5D90-2BFB-EF4B-95CD-64330F57103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6CBD3A-C3EC-A643-8E69-7ABC668C967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517BAC-723E-C941-AD85-2211B54AC9B9}"/>
              </a:ext>
            </a:extLst>
          </p:cNvPr>
          <p:cNvSpPr>
            <a:spLocks noGrp="1"/>
          </p:cNvSpPr>
          <p:nvPr>
            <p:ph type="dt" sz="half" idx="10"/>
          </p:nvPr>
        </p:nvSpPr>
        <p:spPr/>
        <p:txBody>
          <a:bodyPr/>
          <a:lstStyle/>
          <a:p>
            <a:fld id="{FFBAFF53-3A36-2C46-924D-CB904855B37A}" type="datetime1">
              <a:rPr lang="de-DE" smtClean="0"/>
              <a:t>26.08.2019</a:t>
            </a:fld>
            <a:endParaRPr lang="de-DE"/>
          </a:p>
        </p:txBody>
      </p:sp>
      <p:sp>
        <p:nvSpPr>
          <p:cNvPr id="5" name="Fußzeilenplatzhalter 4">
            <a:extLst>
              <a:ext uri="{FF2B5EF4-FFF2-40B4-BE49-F238E27FC236}">
                <a16:creationId xmlns:a16="http://schemas.microsoft.com/office/drawing/2014/main" id="{F27288C5-83F0-B645-9D35-451114863F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F030B54-0C02-994B-AA97-35075AB96DB1}"/>
              </a:ext>
            </a:extLst>
          </p:cNvPr>
          <p:cNvSpPr>
            <a:spLocks noGrp="1"/>
          </p:cNvSpPr>
          <p:nvPr>
            <p:ph type="sldNum" sz="quarter" idx="12"/>
          </p:nvPr>
        </p:nvSpPr>
        <p:spPr/>
        <p:txBody>
          <a:bodyPr/>
          <a:lstStyle/>
          <a:p>
            <a:fld id="{F7865EB0-CEA4-9349-B79E-9F1516F794EC}" type="slidenum">
              <a:rPr lang="de-DE" smtClean="0"/>
              <a:t>‹Nr.›</a:t>
            </a:fld>
            <a:endParaRPr lang="de-DE"/>
          </a:p>
        </p:txBody>
      </p:sp>
      <p:sp>
        <p:nvSpPr>
          <p:cNvPr id="7" name="Rechteck 6">
            <a:extLst>
              <a:ext uri="{FF2B5EF4-FFF2-40B4-BE49-F238E27FC236}">
                <a16:creationId xmlns:a16="http://schemas.microsoft.com/office/drawing/2014/main" id="{28BAC740-C74B-E74D-B953-F3A39182F373}"/>
              </a:ext>
            </a:extLst>
          </p:cNvPr>
          <p:cNvSpPr/>
          <p:nvPr userDrawn="1"/>
        </p:nvSpPr>
        <p:spPr>
          <a:xfrm>
            <a:off x="0" y="0"/>
            <a:ext cx="12192000" cy="1277790"/>
          </a:xfrm>
          <a:prstGeom prst="rect">
            <a:avLst/>
          </a:prstGeom>
          <a:solidFill>
            <a:srgbClr val="29829C"/>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9199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F3D7C-6185-E24C-89CB-F4544910EAE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95E7C93-AC36-B243-B75E-A9230291E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C88F46-24BE-294E-9168-6CBB6E89DE69}"/>
              </a:ext>
            </a:extLst>
          </p:cNvPr>
          <p:cNvSpPr>
            <a:spLocks noGrp="1"/>
          </p:cNvSpPr>
          <p:nvPr>
            <p:ph type="dt" sz="half" idx="10"/>
          </p:nvPr>
        </p:nvSpPr>
        <p:spPr/>
        <p:txBody>
          <a:bodyPr/>
          <a:lstStyle/>
          <a:p>
            <a:fld id="{CE08737E-1978-6841-A0A2-D2334253E221}" type="datetime1">
              <a:rPr lang="de-DE" smtClean="0"/>
              <a:t>26.08.2019</a:t>
            </a:fld>
            <a:endParaRPr lang="de-DE"/>
          </a:p>
        </p:txBody>
      </p:sp>
      <p:sp>
        <p:nvSpPr>
          <p:cNvPr id="5" name="Fußzeilenplatzhalter 4">
            <a:extLst>
              <a:ext uri="{FF2B5EF4-FFF2-40B4-BE49-F238E27FC236}">
                <a16:creationId xmlns:a16="http://schemas.microsoft.com/office/drawing/2014/main" id="{8F58C3A5-F5C9-DC47-8811-441323B31D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D0F833-DFE8-5B4A-8751-0740A56B9AF7}"/>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395686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1981B-727F-2D4E-B38B-865129D2E65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49BDB65-023C-814A-A9D4-7BA4673A00D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DD67634-D162-404E-85A8-E8FBFF59C19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0F19152-3F00-EC4E-A209-87690C3EFB8B}"/>
              </a:ext>
            </a:extLst>
          </p:cNvPr>
          <p:cNvSpPr>
            <a:spLocks noGrp="1"/>
          </p:cNvSpPr>
          <p:nvPr>
            <p:ph type="dt" sz="half" idx="10"/>
          </p:nvPr>
        </p:nvSpPr>
        <p:spPr/>
        <p:txBody>
          <a:bodyPr/>
          <a:lstStyle/>
          <a:p>
            <a:fld id="{F7E5A8C7-4D20-604F-9AD8-F68372F1E5EF}" type="datetime1">
              <a:rPr lang="de-DE" smtClean="0"/>
              <a:t>26.08.2019</a:t>
            </a:fld>
            <a:endParaRPr lang="de-DE"/>
          </a:p>
        </p:txBody>
      </p:sp>
      <p:sp>
        <p:nvSpPr>
          <p:cNvPr id="6" name="Fußzeilenplatzhalter 5">
            <a:extLst>
              <a:ext uri="{FF2B5EF4-FFF2-40B4-BE49-F238E27FC236}">
                <a16:creationId xmlns:a16="http://schemas.microsoft.com/office/drawing/2014/main" id="{21B32A02-DBE5-FD4B-9C47-3AAD3794CC9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F3D78A-6082-A446-B9E6-0DC06BA60E28}"/>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204345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F3BDC-89A6-6648-8F23-CBDD013AD1F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29D58C7-7E2E-2F4E-8E87-F6AB7BF15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CDB9BC-F45A-004D-9083-0838BBB335B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12C2020-347C-0849-9CBD-CA7FE8B66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0A7909D-8E9B-A94E-AECD-77C9E436FBA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07DCE24-7A3D-294D-904F-19338051EC16}"/>
              </a:ext>
            </a:extLst>
          </p:cNvPr>
          <p:cNvSpPr>
            <a:spLocks noGrp="1"/>
          </p:cNvSpPr>
          <p:nvPr>
            <p:ph type="dt" sz="half" idx="10"/>
          </p:nvPr>
        </p:nvSpPr>
        <p:spPr/>
        <p:txBody>
          <a:bodyPr/>
          <a:lstStyle/>
          <a:p>
            <a:fld id="{8535B111-2221-7F41-B963-87D5788DBB71}" type="datetime1">
              <a:rPr lang="de-DE" smtClean="0"/>
              <a:t>26.08.2019</a:t>
            </a:fld>
            <a:endParaRPr lang="de-DE"/>
          </a:p>
        </p:txBody>
      </p:sp>
      <p:sp>
        <p:nvSpPr>
          <p:cNvPr id="8" name="Fußzeilenplatzhalter 7">
            <a:extLst>
              <a:ext uri="{FF2B5EF4-FFF2-40B4-BE49-F238E27FC236}">
                <a16:creationId xmlns:a16="http://schemas.microsoft.com/office/drawing/2014/main" id="{FFA4D60B-AC18-F94D-AFE8-6F023766425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9BD1F73-B148-CB4D-81C9-460786B971CA}"/>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291273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6DEF8-B339-5D41-B705-B9ACF5F7D63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636BBD-7A2C-7F44-BC73-42B3B7D52EAB}"/>
              </a:ext>
            </a:extLst>
          </p:cNvPr>
          <p:cNvSpPr>
            <a:spLocks noGrp="1"/>
          </p:cNvSpPr>
          <p:nvPr>
            <p:ph type="dt" sz="half" idx="10"/>
          </p:nvPr>
        </p:nvSpPr>
        <p:spPr/>
        <p:txBody>
          <a:bodyPr/>
          <a:lstStyle/>
          <a:p>
            <a:fld id="{6D681F1E-99AB-7340-A7D9-E8CC3768978F}" type="datetime1">
              <a:rPr lang="de-DE" smtClean="0"/>
              <a:t>26.08.2019</a:t>
            </a:fld>
            <a:endParaRPr lang="de-DE"/>
          </a:p>
        </p:txBody>
      </p:sp>
      <p:sp>
        <p:nvSpPr>
          <p:cNvPr id="4" name="Fußzeilenplatzhalter 3">
            <a:extLst>
              <a:ext uri="{FF2B5EF4-FFF2-40B4-BE49-F238E27FC236}">
                <a16:creationId xmlns:a16="http://schemas.microsoft.com/office/drawing/2014/main" id="{772ACBC9-25F2-414B-B6CA-B56089E15C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227E16D-4B81-9140-8677-29E1D3AD7E57}"/>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157937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5191516-76A6-C94F-B418-88FAD10032BE}"/>
              </a:ext>
            </a:extLst>
          </p:cNvPr>
          <p:cNvSpPr>
            <a:spLocks noGrp="1"/>
          </p:cNvSpPr>
          <p:nvPr>
            <p:ph type="dt" sz="half" idx="10"/>
          </p:nvPr>
        </p:nvSpPr>
        <p:spPr/>
        <p:txBody>
          <a:bodyPr/>
          <a:lstStyle/>
          <a:p>
            <a:fld id="{32ECFB48-239B-C241-9CB6-BE0A9948FF65}" type="datetime1">
              <a:rPr lang="de-DE" smtClean="0"/>
              <a:t>26.08.2019</a:t>
            </a:fld>
            <a:endParaRPr lang="de-DE"/>
          </a:p>
        </p:txBody>
      </p:sp>
      <p:sp>
        <p:nvSpPr>
          <p:cNvPr id="3" name="Fußzeilenplatzhalter 2">
            <a:extLst>
              <a:ext uri="{FF2B5EF4-FFF2-40B4-BE49-F238E27FC236}">
                <a16:creationId xmlns:a16="http://schemas.microsoft.com/office/drawing/2014/main" id="{91E59193-4C42-8F40-8FF6-E9B33FF2A64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ED25202-329B-4445-BF48-AA52E42B1898}"/>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169132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E095E-6DF8-0F48-9AB9-5179701FD78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FA49B98-B904-D44B-BED2-7EADD71A3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A3EC28-4C36-0946-A01F-86FA860C9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B83E660-FFCE-C84F-82CC-6E6C96AEC740}"/>
              </a:ext>
            </a:extLst>
          </p:cNvPr>
          <p:cNvSpPr>
            <a:spLocks noGrp="1"/>
          </p:cNvSpPr>
          <p:nvPr>
            <p:ph type="dt" sz="half" idx="10"/>
          </p:nvPr>
        </p:nvSpPr>
        <p:spPr/>
        <p:txBody>
          <a:bodyPr/>
          <a:lstStyle/>
          <a:p>
            <a:fld id="{529862D5-AABF-E142-96F2-2398574AC075}" type="datetime1">
              <a:rPr lang="de-DE" smtClean="0"/>
              <a:t>26.08.2019</a:t>
            </a:fld>
            <a:endParaRPr lang="de-DE"/>
          </a:p>
        </p:txBody>
      </p:sp>
      <p:sp>
        <p:nvSpPr>
          <p:cNvPr id="6" name="Fußzeilenplatzhalter 5">
            <a:extLst>
              <a:ext uri="{FF2B5EF4-FFF2-40B4-BE49-F238E27FC236}">
                <a16:creationId xmlns:a16="http://schemas.microsoft.com/office/drawing/2014/main" id="{6E63FA71-73D8-E14A-A2C2-6799025EAA6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B75132-871D-7140-A2EB-D13A2C6DA2F4}"/>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763324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AAF0-192E-524A-BF09-70D9A969D7B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F01C274-5D07-3545-84C7-F23644B9F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8A9B830-27E1-DF4D-A685-0FF8F466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9EC4B2-0AEF-8242-841E-FB2B1A0E3274}"/>
              </a:ext>
            </a:extLst>
          </p:cNvPr>
          <p:cNvSpPr>
            <a:spLocks noGrp="1"/>
          </p:cNvSpPr>
          <p:nvPr>
            <p:ph type="dt" sz="half" idx="10"/>
          </p:nvPr>
        </p:nvSpPr>
        <p:spPr/>
        <p:txBody>
          <a:bodyPr/>
          <a:lstStyle/>
          <a:p>
            <a:fld id="{F3BAF435-4BEC-A146-9609-FCDE79B3979B}" type="datetime1">
              <a:rPr lang="de-DE" smtClean="0"/>
              <a:t>26.08.2019</a:t>
            </a:fld>
            <a:endParaRPr lang="de-DE"/>
          </a:p>
        </p:txBody>
      </p:sp>
      <p:sp>
        <p:nvSpPr>
          <p:cNvPr id="6" name="Fußzeilenplatzhalter 5">
            <a:extLst>
              <a:ext uri="{FF2B5EF4-FFF2-40B4-BE49-F238E27FC236}">
                <a16:creationId xmlns:a16="http://schemas.microsoft.com/office/drawing/2014/main" id="{4657EF7A-6501-774C-B082-CE3C5E0B998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3FDA4ED-89D5-C645-B977-10557E52430E}"/>
              </a:ext>
            </a:extLst>
          </p:cNvPr>
          <p:cNvSpPr>
            <a:spLocks noGrp="1"/>
          </p:cNvSpPr>
          <p:nvPr>
            <p:ph type="sldNum" sz="quarter" idx="12"/>
          </p:nvPr>
        </p:nvSpPr>
        <p:spPr/>
        <p:txBody>
          <a:bodyPr/>
          <a:lstStyle/>
          <a:p>
            <a:fld id="{F7865EB0-CEA4-9349-B79E-9F1516F794EC}" type="slidenum">
              <a:rPr lang="de-DE" smtClean="0"/>
              <a:t>‹Nr.›</a:t>
            </a:fld>
            <a:endParaRPr lang="de-DE"/>
          </a:p>
        </p:txBody>
      </p:sp>
    </p:spTree>
    <p:extLst>
      <p:ext uri="{BB962C8B-B14F-4D97-AF65-F5344CB8AC3E}">
        <p14:creationId xmlns:p14="http://schemas.microsoft.com/office/powerpoint/2010/main" val="9562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2D8C763-F90A-E542-929C-7438574E1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8C2924C-C867-D143-8216-FCDDD41D4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7EAEAED-D16A-324E-8E00-5B1D6C92DB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46C2-CC41-EC4E-8808-47F9F4AF510F}" type="datetime1">
              <a:rPr lang="de-DE" smtClean="0"/>
              <a:t>26.08.2019</a:t>
            </a:fld>
            <a:endParaRPr lang="de-DE"/>
          </a:p>
        </p:txBody>
      </p:sp>
      <p:sp>
        <p:nvSpPr>
          <p:cNvPr id="5" name="Fußzeilenplatzhalter 4">
            <a:extLst>
              <a:ext uri="{FF2B5EF4-FFF2-40B4-BE49-F238E27FC236}">
                <a16:creationId xmlns:a16="http://schemas.microsoft.com/office/drawing/2014/main" id="{ED5862E8-2ACB-F948-B801-12BC30B87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1EC5E55-78CF-D145-BDA1-8BF671D4A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65EB0-CEA4-9349-B79E-9F1516F794EC}" type="slidenum">
              <a:rPr lang="de-DE" smtClean="0"/>
              <a:t>‹Nr.›</a:t>
            </a:fld>
            <a:endParaRPr lang="de-DE"/>
          </a:p>
        </p:txBody>
      </p:sp>
    </p:spTree>
    <p:extLst>
      <p:ext uri="{BB962C8B-B14F-4D97-AF65-F5344CB8AC3E}">
        <p14:creationId xmlns:p14="http://schemas.microsoft.com/office/powerpoint/2010/main" val="119346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zlY_MX-xJY" TargetMode="External"/><Relationship Id="rId2" Type="http://schemas.openxmlformats.org/officeDocument/2006/relationships/slideLayout" Target="../slideLayouts/slideLayout2.xml"/><Relationship Id="rId1" Type="http://schemas.openxmlformats.org/officeDocument/2006/relationships/video" Target="https://www.youtube.com/embed/kzlY_MX-xJY"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ojekt-intagt.de/" TargetMode="External"/><Relationship Id="rId3" Type="http://schemas.openxmlformats.org/officeDocument/2006/relationships/image" Target="../media/image27.jpg"/><Relationship Id="rId7" Type="http://schemas.openxmlformats.org/officeDocument/2006/relationships/hyperlink" Target="https://open-educational-resources.de/oer-tullu-regel/"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creativecommons.org/licenses/by-sa/4.0/deed.de" TargetMode="Externa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hyperlink" Target="https://www.youtube.com/watch?v=G6Q4W6CC2XE&amp;t=3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youtube.com/watch?v=e92Pdh6usYo"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D16Gm9u7dA&amp;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194A9CD-E94A-A548-B159-DEA61F4933FC}"/>
              </a:ext>
            </a:extLst>
          </p:cNvPr>
          <p:cNvSpPr/>
          <p:nvPr/>
        </p:nvSpPr>
        <p:spPr>
          <a:xfrm>
            <a:off x="0" y="1637071"/>
            <a:ext cx="12192000" cy="2861187"/>
          </a:xfrm>
          <a:prstGeom prst="rect">
            <a:avLst/>
          </a:prstGeom>
          <a:solidFill>
            <a:srgbClr val="29829C"/>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DD24E768-95F5-434D-B72D-948D3CE39D2A}"/>
              </a:ext>
            </a:extLst>
          </p:cNvPr>
          <p:cNvSpPr>
            <a:spLocks noGrp="1"/>
          </p:cNvSpPr>
          <p:nvPr>
            <p:ph type="ctrTitle"/>
          </p:nvPr>
        </p:nvSpPr>
        <p:spPr/>
        <p:txBody>
          <a:bodyPr>
            <a:normAutofit/>
          </a:bodyPr>
          <a:lstStyle/>
          <a:p>
            <a:r>
              <a:rPr lang="de-DE"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Workshop </a:t>
            </a:r>
            <a:br>
              <a:rPr lang="de-DE"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br>
            <a:r>
              <a:rPr lang="de-DE"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Arbeit und Gesundheit</a:t>
            </a:r>
          </a:p>
        </p:txBody>
      </p:sp>
      <p:sp>
        <p:nvSpPr>
          <p:cNvPr id="3" name="Untertitel 2">
            <a:extLst>
              <a:ext uri="{FF2B5EF4-FFF2-40B4-BE49-F238E27FC236}">
                <a16:creationId xmlns:a16="http://schemas.microsoft.com/office/drawing/2014/main" id="{9B6DB277-3C9D-964B-B5DA-052292854E3C}"/>
              </a:ext>
            </a:extLst>
          </p:cNvPr>
          <p:cNvSpPr>
            <a:spLocks noGrp="1"/>
          </p:cNvSpPr>
          <p:nvPr>
            <p:ph type="subTitle" idx="1"/>
          </p:nvPr>
        </p:nvSpPr>
        <p:spPr/>
        <p:txBody>
          <a:bodyPr>
            <a:normAutofit/>
          </a:bodyPr>
          <a:lstStyle/>
          <a:p>
            <a:r>
              <a:rPr lang="de-D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Konzept zur Weiterbildung von </a:t>
            </a:r>
            <a:r>
              <a:rPr lang="de-D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Schülerinnen und Schüler der</a:t>
            </a:r>
            <a:r>
              <a:rPr lang="de-D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Technikerschule</a:t>
            </a:r>
            <a:endParaRPr lang="de-D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46635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FC1CD2E-89A7-F247-9F97-1DF2A87DC7A2}"/>
              </a:ext>
            </a:extLst>
          </p:cNvPr>
          <p:cNvSpPr>
            <a:spLocks noGrp="1"/>
          </p:cNvSpPr>
          <p:nvPr>
            <p:ph idx="1"/>
          </p:nvPr>
        </p:nvSpPr>
        <p:spPr>
          <a:xfrm>
            <a:off x="508000" y="1463278"/>
            <a:ext cx="10710333" cy="508892"/>
          </a:xfrm>
        </p:spPr>
        <p:txBody>
          <a:bodyPr/>
          <a:lstStyle/>
          <a:p>
            <a:pPr marL="0" indent="0">
              <a:buNone/>
            </a:pPr>
            <a:r>
              <a:rPr lang="de-DE" dirty="0"/>
              <a:t>Es gibt unterschiedliche Ansätze der präventiven Gesundheitsförderung:</a:t>
            </a:r>
          </a:p>
          <a:p>
            <a:pPr marL="0" indent="0">
              <a:buNone/>
            </a:pPr>
            <a:endParaRPr lang="de-DE" dirty="0"/>
          </a:p>
          <a:p>
            <a:pPr marL="0" indent="0">
              <a:buNone/>
            </a:pPr>
            <a:endParaRPr lang="de-DE" dirty="0"/>
          </a:p>
        </p:txBody>
      </p:sp>
      <p:sp>
        <p:nvSpPr>
          <p:cNvPr id="5" name="Rechteck 4">
            <a:extLst>
              <a:ext uri="{FF2B5EF4-FFF2-40B4-BE49-F238E27FC236}">
                <a16:creationId xmlns:a16="http://schemas.microsoft.com/office/drawing/2014/main" id="{B815F796-F98D-B94C-BB9E-BF868363F152}"/>
              </a:ext>
            </a:extLst>
          </p:cNvPr>
          <p:cNvSpPr/>
          <p:nvPr/>
        </p:nvSpPr>
        <p:spPr>
          <a:xfrm>
            <a:off x="0" y="0"/>
            <a:ext cx="12192000" cy="1277790"/>
          </a:xfrm>
          <a:prstGeom prst="rect">
            <a:avLst/>
          </a:prstGeom>
          <a:solidFill>
            <a:srgbClr val="29829C"/>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feld 5">
            <a:extLst>
              <a:ext uri="{FF2B5EF4-FFF2-40B4-BE49-F238E27FC236}">
                <a16:creationId xmlns:a16="http://schemas.microsoft.com/office/drawing/2014/main" id="{A0ECC251-770C-EC45-997A-F784934AE107}"/>
              </a:ext>
            </a:extLst>
          </p:cNvPr>
          <p:cNvSpPr txBox="1"/>
          <p:nvPr/>
        </p:nvSpPr>
        <p:spPr>
          <a:xfrm>
            <a:off x="332911" y="346918"/>
            <a:ext cx="6907212" cy="769441"/>
          </a:xfrm>
          <a:prstGeom prst="rect">
            <a:avLst/>
          </a:prstGeom>
          <a:noFill/>
        </p:spPr>
        <p:txBody>
          <a:bodyPr wrap="none" rtlCol="0">
            <a:spAutoFit/>
          </a:bodyPr>
          <a:lstStyle/>
          <a:p>
            <a:r>
              <a:rPr lang="de-DE"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Maßnahmen und Prävention</a:t>
            </a:r>
            <a:endParaRPr lang="de-DE" sz="4400" b="1" dirty="0"/>
          </a:p>
        </p:txBody>
      </p:sp>
      <p:sp>
        <p:nvSpPr>
          <p:cNvPr id="9" name="Rechteck 8">
            <a:extLst>
              <a:ext uri="{FF2B5EF4-FFF2-40B4-BE49-F238E27FC236}">
                <a16:creationId xmlns:a16="http://schemas.microsoft.com/office/drawing/2014/main" id="{6D8D16BB-5978-3943-98F6-8FA2CE4B5B02}"/>
              </a:ext>
            </a:extLst>
          </p:cNvPr>
          <p:cNvSpPr/>
          <p:nvPr/>
        </p:nvSpPr>
        <p:spPr>
          <a:xfrm>
            <a:off x="508000" y="2133601"/>
            <a:ext cx="5317067" cy="4222748"/>
          </a:xfrm>
          <a:prstGeom prst="rect">
            <a:avLst/>
          </a:prstGeom>
          <a:solidFill>
            <a:srgbClr val="29829C">
              <a:alpha val="95000"/>
            </a:srgb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0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Verhaltens</a:t>
            </a:r>
            <a:r>
              <a:rPr lang="de-DE" sz="4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prävention</a:t>
            </a: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pPr marL="571500" indent="-571500">
              <a:buFont typeface="Arial" panose="020B0604020202020204" pitchFamily="34" charset="0"/>
              <a:buChar char="•"/>
            </a:pPr>
            <a:r>
              <a:rPr lang="de-DE"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Der/Die Einzelne wird dazu motiviert sich gesundheitsförderlich und risikoarm zu verhalten</a:t>
            </a:r>
          </a:p>
          <a:p>
            <a:pPr marL="571500" indent="-571500">
              <a:buFont typeface="Arial" panose="020B0604020202020204" pitchFamily="34" charset="0"/>
              <a:buChar char="•"/>
            </a:pPr>
            <a:r>
              <a:rPr lang="de-DE"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Bsp.: Aufklärung &amp; Information; Gesundheits-coaching </a:t>
            </a:r>
          </a:p>
        </p:txBody>
      </p:sp>
      <p:sp>
        <p:nvSpPr>
          <p:cNvPr id="10" name="Rechteck 9">
            <a:extLst>
              <a:ext uri="{FF2B5EF4-FFF2-40B4-BE49-F238E27FC236}">
                <a16:creationId xmlns:a16="http://schemas.microsoft.com/office/drawing/2014/main" id="{8610436E-1F1B-D54F-9FBB-549524EFF5B1}"/>
              </a:ext>
            </a:extLst>
          </p:cNvPr>
          <p:cNvSpPr/>
          <p:nvPr/>
        </p:nvSpPr>
        <p:spPr>
          <a:xfrm>
            <a:off x="6366933" y="2133601"/>
            <a:ext cx="5317067" cy="4222748"/>
          </a:xfrm>
          <a:prstGeom prst="rect">
            <a:avLst/>
          </a:prstGeom>
          <a:solidFill>
            <a:srgbClr val="29829C">
              <a:alpha val="95000"/>
            </a:srgb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40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Verhältnis</a:t>
            </a:r>
            <a:r>
              <a:rPr lang="de-DE" sz="4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prävention</a:t>
            </a: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pPr marL="571500" indent="-571500">
              <a:buFont typeface="Arial" panose="020B0604020202020204" pitchFamily="34" charset="0"/>
              <a:buChar char="•"/>
            </a:pPr>
            <a:r>
              <a:rPr lang="de-DE"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Die individuellen Rahmen-bedingungen sollen gesundheitsförderlich gestaltet werden</a:t>
            </a:r>
          </a:p>
          <a:p>
            <a:pPr marL="571500" indent="-571500">
              <a:buFont typeface="Arial" panose="020B0604020202020204" pitchFamily="34" charset="0"/>
              <a:buChar char="•"/>
            </a:pPr>
            <a:r>
              <a:rPr lang="de-DE"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Bsp.: Verbesserung des Raumklimas</a:t>
            </a:r>
            <a:endPar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de-D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35113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815F796-F98D-B94C-BB9E-BF868363F152}"/>
              </a:ext>
            </a:extLst>
          </p:cNvPr>
          <p:cNvSpPr/>
          <p:nvPr/>
        </p:nvSpPr>
        <p:spPr>
          <a:xfrm>
            <a:off x="0" y="0"/>
            <a:ext cx="12192000" cy="1277790"/>
          </a:xfrm>
          <a:prstGeom prst="rect">
            <a:avLst/>
          </a:prstGeom>
          <a:solidFill>
            <a:srgbClr val="29829C"/>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feld 5">
            <a:extLst>
              <a:ext uri="{FF2B5EF4-FFF2-40B4-BE49-F238E27FC236}">
                <a16:creationId xmlns:a16="http://schemas.microsoft.com/office/drawing/2014/main" id="{A0ECC251-770C-EC45-997A-F784934AE107}"/>
              </a:ext>
            </a:extLst>
          </p:cNvPr>
          <p:cNvSpPr txBox="1"/>
          <p:nvPr/>
        </p:nvSpPr>
        <p:spPr>
          <a:xfrm>
            <a:off x="332911" y="346918"/>
            <a:ext cx="6907212" cy="769441"/>
          </a:xfrm>
          <a:prstGeom prst="rect">
            <a:avLst/>
          </a:prstGeom>
          <a:noFill/>
        </p:spPr>
        <p:txBody>
          <a:bodyPr wrap="none" rtlCol="0">
            <a:spAutoFit/>
          </a:bodyPr>
          <a:lstStyle/>
          <a:p>
            <a:r>
              <a:rPr lang="de-DE"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Maßnahmen und Prävention</a:t>
            </a:r>
            <a:endParaRPr lang="de-DE" sz="4400" b="1" dirty="0"/>
          </a:p>
        </p:txBody>
      </p:sp>
      <p:graphicFrame>
        <p:nvGraphicFramePr>
          <p:cNvPr id="13" name="Inhaltsplatzhalter 3"/>
          <p:cNvGraphicFramePr>
            <a:graphicFrameLocks noGrp="1"/>
          </p:cNvGraphicFramePr>
          <p:nvPr>
            <p:ph idx="1"/>
            <p:extLst>
              <p:ext uri="{D42A27DB-BD31-4B8C-83A1-F6EECF244321}">
                <p14:modId xmlns:p14="http://schemas.microsoft.com/office/powerpoint/2010/main" val="196585104"/>
              </p:ext>
            </p:extLst>
          </p:nvPr>
        </p:nvGraphicFramePr>
        <p:xfrm>
          <a:off x="450962" y="1614008"/>
          <a:ext cx="11290076" cy="5376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67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F7865EB0-CEA4-9349-B79E-9F1516F794EC}" type="slidenum">
              <a:rPr lang="de-DE" smtClean="0"/>
              <a:t>11</a:t>
            </a:fld>
            <a:endParaRPr lang="de-DE"/>
          </a:p>
        </p:txBody>
      </p:sp>
      <p:sp>
        <p:nvSpPr>
          <p:cNvPr id="5" name="Textfeld 4">
            <a:extLst>
              <a:ext uri="{FF2B5EF4-FFF2-40B4-BE49-F238E27FC236}">
                <a16:creationId xmlns:a16="http://schemas.microsoft.com/office/drawing/2014/main" id="{A0ECC251-770C-EC45-997A-F784934AE107}"/>
              </a:ext>
            </a:extLst>
          </p:cNvPr>
          <p:cNvSpPr txBox="1"/>
          <p:nvPr/>
        </p:nvSpPr>
        <p:spPr>
          <a:xfrm>
            <a:off x="332911" y="346918"/>
            <a:ext cx="4352987"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Das Positivmodell</a:t>
            </a:r>
            <a:endParaRPr lang="de-DE" sz="4400" b="1" dirty="0"/>
          </a:p>
        </p:txBody>
      </p:sp>
      <p:sp>
        <p:nvSpPr>
          <p:cNvPr id="7" name="Textfeld 6"/>
          <p:cNvSpPr txBox="1"/>
          <p:nvPr/>
        </p:nvSpPr>
        <p:spPr>
          <a:xfrm>
            <a:off x="1299992" y="5838939"/>
            <a:ext cx="9430438" cy="369332"/>
          </a:xfrm>
          <a:prstGeom prst="rect">
            <a:avLst/>
          </a:prstGeom>
          <a:noFill/>
        </p:spPr>
        <p:txBody>
          <a:bodyPr wrap="square" rtlCol="0">
            <a:spAutoFit/>
          </a:bodyPr>
          <a:lstStyle/>
          <a:p>
            <a:pPr>
              <a:tabLst>
                <a:tab pos="4941888" algn="l"/>
              </a:tabLst>
            </a:pPr>
            <a:r>
              <a:rPr lang="de-DE" dirty="0" smtClean="0"/>
              <a:t>Version in HQ ist auf YouTube abrufbar: </a:t>
            </a:r>
            <a:r>
              <a:rPr lang="de-DE" dirty="0">
                <a:hlinkClick r:id="rId3"/>
              </a:rPr>
              <a:t>https://www.youtube.com/watch?v=kzlY_MX-xJY</a:t>
            </a:r>
            <a:endParaRPr lang="de-DE" dirty="0"/>
          </a:p>
        </p:txBody>
      </p:sp>
      <p:pic>
        <p:nvPicPr>
          <p:cNvPr id="2" name="kzlY_MX-xJY"/>
          <p:cNvPicPr>
            <a:picLocks noRot="1" noChangeAspect="1"/>
          </p:cNvPicPr>
          <p:nvPr>
            <a:videoFile r:link="rId1"/>
          </p:nvPr>
        </p:nvPicPr>
        <p:blipFill>
          <a:blip r:embed="rId4"/>
          <a:stretch>
            <a:fillRect/>
          </a:stretch>
        </p:blipFill>
        <p:spPr>
          <a:xfrm>
            <a:off x="2509404" y="1602900"/>
            <a:ext cx="7267484" cy="4087960"/>
          </a:xfrm>
          <a:prstGeom prst="rect">
            <a:avLst/>
          </a:prstGeom>
        </p:spPr>
      </p:pic>
    </p:spTree>
    <p:extLst>
      <p:ext uri="{BB962C8B-B14F-4D97-AF65-F5344CB8AC3E}">
        <p14:creationId xmlns:p14="http://schemas.microsoft.com/office/powerpoint/2010/main" val="12802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F7865EB0-CEA4-9349-B79E-9F1516F794EC}" type="slidenum">
              <a:rPr lang="de-DE" smtClean="0"/>
              <a:t>12</a:t>
            </a:fld>
            <a:endParaRPr lang="de-DE"/>
          </a:p>
        </p:txBody>
      </p:sp>
      <p:sp>
        <p:nvSpPr>
          <p:cNvPr id="5" name="Textfeld 4">
            <a:extLst>
              <a:ext uri="{FF2B5EF4-FFF2-40B4-BE49-F238E27FC236}">
                <a16:creationId xmlns:a16="http://schemas.microsoft.com/office/drawing/2014/main" id="{A0ECC251-770C-EC45-997A-F784934AE107}"/>
              </a:ext>
            </a:extLst>
          </p:cNvPr>
          <p:cNvSpPr txBox="1"/>
          <p:nvPr/>
        </p:nvSpPr>
        <p:spPr>
          <a:xfrm>
            <a:off x="332911" y="346918"/>
            <a:ext cx="8578054"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Diskussion zum Thema Industrie 4.0</a:t>
            </a:r>
            <a:endParaRPr lang="de-DE" sz="4400" b="1" dirty="0"/>
          </a:p>
        </p:txBody>
      </p:sp>
      <p:sp>
        <p:nvSpPr>
          <p:cNvPr id="6" name="Rechteck 5"/>
          <p:cNvSpPr/>
          <p:nvPr/>
        </p:nvSpPr>
        <p:spPr>
          <a:xfrm>
            <a:off x="415636" y="1870841"/>
            <a:ext cx="10938164" cy="3301225"/>
          </a:xfrm>
          <a:prstGeom prst="rect">
            <a:avLst/>
          </a:prstGeom>
        </p:spPr>
        <p:txBody>
          <a:bodyPr wrap="square">
            <a:spAutoFit/>
          </a:bodyPr>
          <a:lstStyle/>
          <a:p>
            <a:pPr>
              <a:lnSpc>
                <a:spcPct val="107000"/>
              </a:lnSpc>
              <a:spcBef>
                <a:spcPts val="1200"/>
              </a:spcBef>
              <a:spcAft>
                <a:spcPts val="0"/>
              </a:spcAft>
            </a:pPr>
            <a:r>
              <a:rPr lang="de-DE" sz="3600" b="1" kern="0" dirty="0" smtClean="0">
                <a:solidFill>
                  <a:srgbClr val="0082A0"/>
                </a:solidFill>
                <a:latin typeface="Calibri" panose="020F0502020204030204" pitchFamily="34" charset="0"/>
                <a:ea typeface="Times New Roman" panose="02020603050405020304" pitchFamily="18" charset="0"/>
                <a:cs typeface="Times New Roman" panose="02020603050405020304" pitchFamily="18" charset="0"/>
              </a:rPr>
              <a:t>Diskussionsfragen:</a:t>
            </a:r>
            <a:endParaRPr lang="de-DE" sz="3600" b="1" kern="0" dirty="0">
              <a:solidFill>
                <a:srgbClr val="0082A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1200"/>
              </a:spcBef>
              <a:spcAft>
                <a:spcPts val="1200"/>
              </a:spcAft>
              <a:buFont typeface="+mj-lt"/>
              <a:buAutoNum type="arabicPeriod"/>
            </a:pPr>
            <a:r>
              <a:rPr lang="de-DE" sz="2800" dirty="0">
                <a:latin typeface="Calibri" panose="020F0502020204030204" pitchFamily="34" charset="0"/>
                <a:ea typeface="Calibri" panose="020F0502020204030204" pitchFamily="34" charset="0"/>
                <a:cs typeface="Times New Roman" panose="02020603050405020304" pitchFamily="18" charset="0"/>
              </a:rPr>
              <a:t>Was bedeutet Industrie 4.0 für Sie? Welche Erfahrungen haben Sie bisher gesammelt?</a:t>
            </a:r>
          </a:p>
          <a:p>
            <a:pPr marL="342900" lvl="0" indent="-342900" algn="just">
              <a:spcBef>
                <a:spcPts val="1200"/>
              </a:spcBef>
              <a:spcAft>
                <a:spcPts val="1200"/>
              </a:spcAft>
              <a:buFont typeface="+mj-lt"/>
              <a:buAutoNum type="arabicPeriod"/>
            </a:pPr>
            <a:r>
              <a:rPr lang="de-DE" sz="2800" dirty="0">
                <a:latin typeface="Calibri" panose="020F0502020204030204" pitchFamily="34" charset="0"/>
                <a:ea typeface="Calibri" panose="020F0502020204030204" pitchFamily="34" charset="0"/>
                <a:cs typeface="Times New Roman" panose="02020603050405020304" pitchFamily="18" charset="0"/>
              </a:rPr>
              <a:t>Wie wird sich die Arbeit durch Industrie 4.0 verändern?</a:t>
            </a:r>
          </a:p>
          <a:p>
            <a:pPr marL="342900" lvl="0" indent="-342900" algn="just">
              <a:spcBef>
                <a:spcPts val="1200"/>
              </a:spcBef>
              <a:spcAft>
                <a:spcPts val="1200"/>
              </a:spcAft>
              <a:buFont typeface="+mj-lt"/>
              <a:buAutoNum type="arabicPeriod"/>
            </a:pPr>
            <a:r>
              <a:rPr lang="de-DE" sz="2800" dirty="0">
                <a:latin typeface="Calibri" panose="020F0502020204030204" pitchFamily="34" charset="0"/>
                <a:ea typeface="Calibri" panose="020F0502020204030204" pitchFamily="34" charset="0"/>
                <a:cs typeface="Times New Roman" panose="02020603050405020304" pitchFamily="18" charset="0"/>
              </a:rPr>
              <a:t>Wie werden sich die Belastungen verändern?</a:t>
            </a:r>
          </a:p>
        </p:txBody>
      </p:sp>
    </p:spTree>
    <p:extLst>
      <p:ext uri="{BB962C8B-B14F-4D97-AF65-F5344CB8AC3E}">
        <p14:creationId xmlns:p14="http://schemas.microsoft.com/office/powerpoint/2010/main" val="86403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 y="0"/>
            <a:ext cx="12192001" cy="172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28E777F9-339E-3E44-8911-5A808A33CEBA}"/>
              </a:ext>
            </a:extLst>
          </p:cNvPr>
          <p:cNvSpPr>
            <a:spLocks noGrp="1"/>
          </p:cNvSpPr>
          <p:nvPr>
            <p:ph type="sldNum" sz="quarter" idx="12"/>
          </p:nvPr>
        </p:nvSpPr>
        <p:spPr/>
        <p:txBody>
          <a:bodyPr/>
          <a:lstStyle/>
          <a:p>
            <a:fld id="{F7865EB0-CEA4-9349-B79E-9F1516F794EC}" type="slidenum">
              <a:rPr lang="de-DE" smtClean="0"/>
              <a:t>13</a:t>
            </a:fld>
            <a:endParaRPr lang="de-DE"/>
          </a:p>
        </p:txBody>
      </p:sp>
      <p:pic>
        <p:nvPicPr>
          <p:cNvPr id="5" name="Grafik 4">
            <a:extLst>
              <a:ext uri="{FF2B5EF4-FFF2-40B4-BE49-F238E27FC236}">
                <a16:creationId xmlns:a16="http://schemas.microsoft.com/office/drawing/2014/main" id="{1CFFFA30-B96B-824B-B412-0023E4491113}"/>
              </a:ext>
            </a:extLst>
          </p:cNvPr>
          <p:cNvPicPr>
            <a:picLocks noChangeAspect="1"/>
          </p:cNvPicPr>
          <p:nvPr/>
        </p:nvPicPr>
        <p:blipFill>
          <a:blip r:embed="rId2"/>
          <a:stretch>
            <a:fillRect/>
          </a:stretch>
        </p:blipFill>
        <p:spPr>
          <a:xfrm>
            <a:off x="9119441" y="393265"/>
            <a:ext cx="1927816" cy="1337034"/>
          </a:xfrm>
          <a:prstGeom prst="rect">
            <a:avLst/>
          </a:prstGeom>
        </p:spPr>
      </p:pic>
      <p:pic>
        <p:nvPicPr>
          <p:cNvPr id="6" name="Grafik 5">
            <a:extLst>
              <a:ext uri="{FF2B5EF4-FFF2-40B4-BE49-F238E27FC236}">
                <a16:creationId xmlns:a16="http://schemas.microsoft.com/office/drawing/2014/main" id="{264CA018-6699-A445-A6C6-03B9631E7277}"/>
              </a:ext>
            </a:extLst>
          </p:cNvPr>
          <p:cNvPicPr>
            <a:picLocks noChangeAspect="1"/>
          </p:cNvPicPr>
          <p:nvPr/>
        </p:nvPicPr>
        <p:blipFill>
          <a:blip r:embed="rId3"/>
          <a:stretch>
            <a:fillRect/>
          </a:stretch>
        </p:blipFill>
        <p:spPr>
          <a:xfrm>
            <a:off x="1053085" y="781780"/>
            <a:ext cx="2924460" cy="560003"/>
          </a:xfrm>
          <a:prstGeom prst="rect">
            <a:avLst/>
          </a:prstGeom>
        </p:spPr>
      </p:pic>
      <p:pic>
        <p:nvPicPr>
          <p:cNvPr id="7" name="Grafik 6">
            <a:extLst>
              <a:ext uri="{FF2B5EF4-FFF2-40B4-BE49-F238E27FC236}">
                <a16:creationId xmlns:a16="http://schemas.microsoft.com/office/drawing/2014/main" id="{FB92EF6C-4BD6-B248-9656-82674A174D0C}"/>
              </a:ext>
            </a:extLst>
          </p:cNvPr>
          <p:cNvPicPr>
            <a:picLocks noChangeAspect="1"/>
          </p:cNvPicPr>
          <p:nvPr/>
        </p:nvPicPr>
        <p:blipFill>
          <a:blip r:embed="rId4"/>
          <a:stretch>
            <a:fillRect/>
          </a:stretch>
        </p:blipFill>
        <p:spPr>
          <a:xfrm>
            <a:off x="4795893" y="290222"/>
            <a:ext cx="3505200" cy="1434993"/>
          </a:xfrm>
          <a:prstGeom prst="rect">
            <a:avLst/>
          </a:prstGeom>
        </p:spPr>
      </p:pic>
      <p:sp>
        <p:nvSpPr>
          <p:cNvPr id="8" name="Rechteck 7">
            <a:extLst>
              <a:ext uri="{FF2B5EF4-FFF2-40B4-BE49-F238E27FC236}">
                <a16:creationId xmlns:a16="http://schemas.microsoft.com/office/drawing/2014/main" id="{96962979-107A-414F-B0EB-502C31E396C3}"/>
              </a:ext>
            </a:extLst>
          </p:cNvPr>
          <p:cNvSpPr/>
          <p:nvPr/>
        </p:nvSpPr>
        <p:spPr>
          <a:xfrm>
            <a:off x="0" y="1994254"/>
            <a:ext cx="12192000" cy="3595842"/>
          </a:xfrm>
          <a:prstGeom prst="rect">
            <a:avLst/>
          </a:prstGeom>
          <a:solidFill>
            <a:srgbClr val="29829C"/>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Titel 1">
            <a:extLst>
              <a:ext uri="{FF2B5EF4-FFF2-40B4-BE49-F238E27FC236}">
                <a16:creationId xmlns:a16="http://schemas.microsoft.com/office/drawing/2014/main" id="{A86C4513-ED96-914F-868B-4D5B705AF0ED}"/>
              </a:ext>
            </a:extLst>
          </p:cNvPr>
          <p:cNvSpPr>
            <a:spLocks noGrp="1"/>
          </p:cNvSpPr>
          <p:nvPr>
            <p:ph type="title"/>
          </p:nvPr>
        </p:nvSpPr>
        <p:spPr>
          <a:xfrm>
            <a:off x="838200" y="2340576"/>
            <a:ext cx="10515600" cy="2392643"/>
          </a:xfrm>
          <a:noFill/>
        </p:spPr>
        <p:txBody>
          <a:bodyPr>
            <a:noAutofit/>
          </a:bodyPr>
          <a:lstStyle/>
          <a:p>
            <a:pPr algn="just"/>
            <a:r>
              <a:rPr lang="de-DE" sz="2400" b="1" dirty="0">
                <a:ln w="0">
                  <a:solidFill>
                    <a:schemeClr val="accent5"/>
                  </a:solidFill>
                  <a:prstDash val="solid"/>
                </a:ln>
                <a:solidFill>
                  <a:srgbClr val="FFFFFF"/>
                </a:solidFill>
                <a:effectLst>
                  <a:outerShdw blurRad="38100" dist="22860" dir="5400000" algn="tl" rotWithShape="0">
                    <a:srgbClr val="000000">
                      <a:alpha val="30000"/>
                    </a:srgbClr>
                  </a:outerShdw>
                </a:effectLst>
              </a:rPr>
              <a:t>Diese Präsentation ist im Rahmen des BMBF-Projekts </a:t>
            </a:r>
            <a:r>
              <a:rPr lang="de-DE" sz="2400" b="1" dirty="0" err="1">
                <a:ln w="0">
                  <a:solidFill>
                    <a:schemeClr val="accent5"/>
                  </a:solidFill>
                  <a:prstDash val="solid"/>
                </a:ln>
                <a:solidFill>
                  <a:srgbClr val="FFFFFF"/>
                </a:solidFill>
                <a:effectLst>
                  <a:outerShdw blurRad="38100" dist="22860" dir="5400000" algn="tl" rotWithShape="0">
                    <a:srgbClr val="000000">
                      <a:alpha val="30000"/>
                    </a:srgbClr>
                  </a:outerShdw>
                </a:effectLst>
              </a:rPr>
              <a:t>IntAGt</a:t>
            </a:r>
            <a:r>
              <a:rPr lang="de-DE" sz="2400" b="1" dirty="0">
                <a:ln w="0">
                  <a:solidFill>
                    <a:schemeClr val="accent5"/>
                  </a:solidFill>
                  <a:prstDash val="solid"/>
                </a:ln>
                <a:solidFill>
                  <a:srgbClr val="FFFFFF"/>
                </a:solidFill>
                <a:effectLst>
                  <a:outerShdw blurRad="38100" dist="22860" dir="5400000" algn="tl" rotWithShape="0">
                    <a:srgbClr val="000000">
                      <a:alpha val="30000"/>
                    </a:srgbClr>
                  </a:outerShdw>
                </a:effectLst>
              </a:rPr>
              <a:t> entstanden. In diesem Projekt wurden praxistaugliche Konzepte </a:t>
            </a:r>
            <a:r>
              <a:rPr lang="de-DE" sz="2400" b="1" dirty="0" smtClean="0">
                <a:ln w="0">
                  <a:solidFill>
                    <a:schemeClr val="accent5"/>
                  </a:solidFill>
                  <a:prstDash val="solid"/>
                </a:ln>
                <a:solidFill>
                  <a:srgbClr val="FFFFFF"/>
                </a:solidFill>
                <a:effectLst>
                  <a:outerShdw blurRad="38100" dist="22860" dir="5400000" algn="tl" rotWithShape="0">
                    <a:srgbClr val="000000">
                      <a:alpha val="30000"/>
                    </a:srgbClr>
                  </a:outerShdw>
                </a:effectLst>
              </a:rPr>
              <a:t>für Thematisierung von Arbeit und Gesundheit </a:t>
            </a:r>
            <a:r>
              <a:rPr lang="de-DE" sz="2400" b="1" dirty="0">
                <a:ln w="0">
                  <a:solidFill>
                    <a:schemeClr val="accent5"/>
                  </a:solidFill>
                  <a:prstDash val="solid"/>
                </a:ln>
                <a:solidFill>
                  <a:srgbClr val="FFFFFF"/>
                </a:solidFill>
                <a:effectLst>
                  <a:outerShdw blurRad="38100" dist="22860" dir="5400000" algn="tl" rotWithShape="0">
                    <a:srgbClr val="000000">
                      <a:alpha val="30000"/>
                    </a:srgbClr>
                  </a:outerShdw>
                </a:effectLst>
              </a:rPr>
              <a:t>in der Ausbildung entwickelt und in einigen Betrieben erprobt. Im Zentrum stehen die Auswirkungen auf die psychische Gesundheit. Das Forschungs- und Entwicklungsprojekt </a:t>
            </a:r>
            <a:r>
              <a:rPr lang="de-DE" sz="2400" b="1" dirty="0" smtClean="0">
                <a:ln w="0">
                  <a:solidFill>
                    <a:schemeClr val="accent5"/>
                  </a:solidFill>
                  <a:prstDash val="solid"/>
                </a:ln>
                <a:solidFill>
                  <a:srgbClr val="FFFFFF"/>
                </a:solidFill>
                <a:effectLst>
                  <a:outerShdw blurRad="38100" dist="22860" dir="5400000" algn="tl" rotWithShape="0">
                    <a:srgbClr val="000000">
                      <a:alpha val="30000"/>
                    </a:srgbClr>
                  </a:outerShdw>
                </a:effectLst>
              </a:rPr>
              <a:t>wurde </a:t>
            </a:r>
            <a:r>
              <a:rPr lang="de-DE" sz="2400" b="1" dirty="0">
                <a:ln w="0">
                  <a:solidFill>
                    <a:schemeClr val="accent5"/>
                  </a:solidFill>
                  <a:prstDash val="solid"/>
                </a:ln>
                <a:solidFill>
                  <a:srgbClr val="FFFFFF"/>
                </a:solidFill>
                <a:effectLst>
                  <a:outerShdw blurRad="38100" dist="22860" dir="5400000" algn="tl" rotWithShape="0">
                    <a:srgbClr val="000000">
                      <a:alpha val="30000"/>
                    </a:srgbClr>
                  </a:outerShdw>
                </a:effectLst>
              </a:rPr>
              <a:t>durch das Bundesministerium für Bildung und Forschung (BMBF) im Programm „Präventive Maßnahmen für die sichere und gesunde Arbeit von morgen“ gefördert und vom Projektträger Karlsruhe (PTKA) betreut</a:t>
            </a:r>
            <a:r>
              <a:rPr lang="de-DE" sz="2400" b="1" dirty="0" smtClean="0">
                <a:ln w="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de-DE" sz="2400" b="1" dirty="0">
              <a:ln w="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Titel 1">
            <a:extLst>
              <a:ext uri="{FF2B5EF4-FFF2-40B4-BE49-F238E27FC236}">
                <a16:creationId xmlns:a16="http://schemas.microsoft.com/office/drawing/2014/main" id="{1394420A-7F47-9C44-8FC2-A7B4D652648E}"/>
              </a:ext>
            </a:extLst>
          </p:cNvPr>
          <p:cNvSpPr txBox="1">
            <a:spLocks/>
          </p:cNvSpPr>
          <p:nvPr/>
        </p:nvSpPr>
        <p:spPr>
          <a:xfrm>
            <a:off x="838200" y="4979095"/>
            <a:ext cx="10515600" cy="36512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de-DE" sz="2800" b="1" dirty="0">
                <a:ln w="0">
                  <a:solidFill>
                    <a:schemeClr val="accent5"/>
                  </a:solidFill>
                  <a:prstDash val="solid"/>
                </a:ln>
                <a:solidFill>
                  <a:srgbClr val="FFFFFF"/>
                </a:solidFill>
                <a:effectLst>
                  <a:outerShdw blurRad="38100" dist="22860" dir="5400000" algn="tl" rotWithShape="0">
                    <a:srgbClr val="000000">
                      <a:alpha val="30000"/>
                    </a:srgbClr>
                  </a:outerShdw>
                </a:effectLst>
              </a:rPr>
              <a:t>Weitere Inhalte finden Sie unter:     </a:t>
            </a:r>
            <a:r>
              <a:rPr lang="de-DE" sz="2800" b="1" dirty="0" smtClean="0">
                <a:ln w="0">
                  <a:solidFill>
                    <a:schemeClr val="accent5"/>
                  </a:solidFill>
                  <a:prstDash val="solid"/>
                </a:ln>
                <a:solidFill>
                  <a:srgbClr val="FFFFFF"/>
                </a:solidFill>
                <a:effectLst>
                  <a:outerShdw blurRad="38100" dist="22860" dir="5400000" algn="tl" rotWithShape="0">
                    <a:srgbClr val="000000">
                      <a:alpha val="30000"/>
                    </a:srgbClr>
                  </a:outerShdw>
                </a:effectLst>
              </a:rPr>
              <a:t>https://www.projekt-intagt.de</a:t>
            </a:r>
            <a:endParaRPr lang="de-DE" sz="2800" b="1" dirty="0">
              <a:ln w="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a:spLocks noChangeArrowheads="1"/>
          </p:cNvSpPr>
          <p:nvPr/>
        </p:nvSpPr>
        <p:spPr bwMode="auto">
          <a:xfrm>
            <a:off x="75415" y="-10086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49" name="Grafik 12" descr="CC BY-SA 4.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111" y="5799924"/>
            <a:ext cx="1095974" cy="3859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1326456" y="5725429"/>
            <a:ext cx="10515600" cy="954107"/>
          </a:xfrm>
          <a:prstGeom prst="rect">
            <a:avLst/>
          </a:prstGeom>
          <a:noFill/>
        </p:spPr>
        <p:txBody>
          <a:bodyPr wrap="square" rtlCol="0">
            <a:spAutoFit/>
          </a:bodyPr>
          <a:lstStyle/>
          <a:p>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Weiternutzung als OER ausdrücklich erlaubt: Dieses Werk und dessen Inhalte sind - sofern nicht anders angegeben - lizenziert unter </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hlinkClick r:id="rId5"/>
              </a:rPr>
              <a:t>CC BY-SA 4.0</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Nennung gemäß </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hlinkClick r:id="rId7"/>
              </a:rPr>
              <a:t>TULLU-Regel</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bitte wie folgt: </a:t>
            </a:r>
            <a:r>
              <a:rPr lang="de-DE" altLang="de-DE" sz="1400" i="1"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t>
            </a:r>
            <a:r>
              <a:rPr lang="de-DE" altLang="de-DE" sz="1400" i="1" u="sng"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Präsentation - Workshop kurz für Auszubildende</a:t>
            </a:r>
            <a:r>
              <a:rPr lang="de-DE" altLang="de-DE" sz="1400" i="1"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a:t>
            </a:r>
            <a:r>
              <a:rPr lang="de-DE" altLang="de-DE" sz="1400" i="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von </a:t>
            </a:r>
            <a:r>
              <a:rPr lang="de-DE" altLang="de-DE" sz="1400" i="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hlinkClick r:id="rId8"/>
              </a:rPr>
              <a:t>Projekt IntAGt</a:t>
            </a:r>
            <a:r>
              <a:rPr lang="de-DE" altLang="de-DE" sz="1400" i="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Lizenz: </a:t>
            </a:r>
            <a:r>
              <a:rPr lang="de-DE" altLang="de-DE" sz="1400" i="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hlinkClick r:id="rId5"/>
              </a:rPr>
              <a:t>CC BY-SA 4.0</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t>
            </a: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r>
            <a:b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b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Der </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Lizenzvertrag ist hier abrufbar: </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hlinkClick r:id="rId5"/>
              </a:rPr>
              <a:t>https://creativecommons.org/licenses/by-sa/4.0/deed.de</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t>
            </a: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r>
            <a:b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b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Das </a:t>
            </a:r>
            <a:r>
              <a:rPr lang="de-DE" altLang="de-DE" sz="1400"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Werk ist </a:t>
            </a: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online auf: </a:t>
            </a: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hlinkClick r:id="rId8"/>
              </a:rPr>
              <a:t>https://www.projekt-intagt.de</a:t>
            </a:r>
            <a:r>
              <a:rPr lang="de-DE" altLang="de-DE" sz="1400" dirty="0" smtClean="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 </a:t>
            </a:r>
            <a:endParaRPr lang="de-DE" sz="1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6461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87DBB-98FD-8341-BF5F-D056FEDDA758}"/>
              </a:ext>
            </a:extLst>
          </p:cNvPr>
          <p:cNvSpPr>
            <a:spLocks noGrp="1"/>
          </p:cNvSpPr>
          <p:nvPr>
            <p:ph type="title"/>
          </p:nvPr>
        </p:nvSpPr>
        <p:spPr>
          <a:xfrm>
            <a:off x="838200" y="0"/>
            <a:ext cx="10515600" cy="1325563"/>
          </a:xfrm>
        </p:spPr>
        <p:txBody>
          <a:bodyPr>
            <a:normAutofit/>
          </a:bodyPr>
          <a:lstStyle/>
          <a:p>
            <a:r>
              <a:rPr lang="de-DE"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Agenda</a:t>
            </a:r>
          </a:p>
        </p:txBody>
      </p:sp>
      <p:sp>
        <p:nvSpPr>
          <p:cNvPr id="3" name="Inhaltsplatzhalter 2">
            <a:extLst>
              <a:ext uri="{FF2B5EF4-FFF2-40B4-BE49-F238E27FC236}">
                <a16:creationId xmlns:a16="http://schemas.microsoft.com/office/drawing/2014/main" id="{2A3AB930-7E71-104A-87E9-D91BB9BD916E}"/>
              </a:ext>
            </a:extLst>
          </p:cNvPr>
          <p:cNvSpPr>
            <a:spLocks noGrp="1"/>
          </p:cNvSpPr>
          <p:nvPr>
            <p:ph idx="1"/>
          </p:nvPr>
        </p:nvSpPr>
        <p:spPr/>
        <p:txBody>
          <a:bodyPr/>
          <a:lstStyle/>
          <a:p>
            <a:pPr marL="514350" indent="-514350">
              <a:buFont typeface="+mj-lt"/>
              <a:buAutoNum type="arabicPeriod"/>
            </a:pPr>
            <a:r>
              <a:rPr lang="de-DE" dirty="0"/>
              <a:t>Begrüßung und Vorstellung</a:t>
            </a:r>
          </a:p>
          <a:p>
            <a:pPr marL="514350" indent="-514350">
              <a:buFont typeface="+mj-lt"/>
              <a:buAutoNum type="arabicPeriod"/>
            </a:pPr>
            <a:r>
              <a:rPr lang="de-DE" dirty="0" smtClean="0"/>
              <a:t>Zusammenhang </a:t>
            </a:r>
            <a:r>
              <a:rPr lang="de-DE" dirty="0"/>
              <a:t>von Arbeit und Gesundheit</a:t>
            </a:r>
          </a:p>
          <a:p>
            <a:pPr marL="514350" indent="-514350">
              <a:buFont typeface="+mj-lt"/>
              <a:buAutoNum type="arabicPeriod"/>
            </a:pPr>
            <a:r>
              <a:rPr lang="de-DE" dirty="0" smtClean="0"/>
              <a:t>Belastungen bei der Arbeit</a:t>
            </a:r>
          </a:p>
          <a:p>
            <a:pPr marL="514350" indent="-514350">
              <a:buFont typeface="+mj-lt"/>
              <a:buAutoNum type="arabicPeriod"/>
            </a:pPr>
            <a:r>
              <a:rPr lang="de-DE" dirty="0" smtClean="0"/>
              <a:t>Ressourcen bei der Arbeit</a:t>
            </a:r>
            <a:endParaRPr lang="de-DE" dirty="0"/>
          </a:p>
          <a:p>
            <a:pPr marL="514350" indent="-514350">
              <a:buFont typeface="+mj-lt"/>
              <a:buAutoNum type="arabicPeriod"/>
            </a:pPr>
            <a:r>
              <a:rPr lang="de-DE" dirty="0" smtClean="0"/>
              <a:t>Handlungsoptionen</a:t>
            </a:r>
            <a:r>
              <a:rPr lang="de-DE" dirty="0" smtClean="0"/>
              <a:t>: Maßnahmen der </a:t>
            </a:r>
            <a:r>
              <a:rPr lang="de-DE" dirty="0" smtClean="0"/>
              <a:t>Prävention</a:t>
            </a:r>
          </a:p>
          <a:p>
            <a:pPr marL="514350" indent="-514350">
              <a:buFont typeface="+mj-lt"/>
              <a:buAutoNum type="arabicPeriod"/>
            </a:pPr>
            <a:r>
              <a:rPr lang="de-DE" dirty="0" smtClean="0"/>
              <a:t>Positivmodell</a:t>
            </a:r>
          </a:p>
          <a:p>
            <a:pPr marL="514350" indent="-514350">
              <a:buFont typeface="+mj-lt"/>
              <a:buAutoNum type="arabicPeriod"/>
            </a:pPr>
            <a:r>
              <a:rPr lang="de-DE" dirty="0" smtClean="0"/>
              <a:t>Diskussion</a:t>
            </a:r>
          </a:p>
          <a:p>
            <a:pPr marL="514350" indent="-514350">
              <a:buFont typeface="+mj-lt"/>
              <a:buAutoNum type="arabicPeriod"/>
            </a:pPr>
            <a:r>
              <a:rPr lang="de-DE" dirty="0" smtClean="0"/>
              <a:t>Praxisaufgabe</a:t>
            </a:r>
            <a:endParaRPr lang="de-DE" dirty="0"/>
          </a:p>
          <a:p>
            <a:pPr marL="0" indent="0">
              <a:buNone/>
            </a:pPr>
            <a:endParaRPr lang="de-DE" dirty="0"/>
          </a:p>
          <a:p>
            <a:pPr marL="514350" indent="-514350">
              <a:buFont typeface="+mj-lt"/>
              <a:buAutoNum type="arabicPeriod"/>
            </a:pPr>
            <a:endParaRPr lang="de-DE" dirty="0"/>
          </a:p>
        </p:txBody>
      </p:sp>
    </p:spTree>
    <p:extLst>
      <p:ext uri="{BB962C8B-B14F-4D97-AF65-F5344CB8AC3E}">
        <p14:creationId xmlns:p14="http://schemas.microsoft.com/office/powerpoint/2010/main" val="71695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F7865EB0-CEA4-9349-B79E-9F1516F794EC}" type="slidenum">
              <a:rPr lang="de-DE" smtClean="0"/>
              <a:t>2</a:t>
            </a:fld>
            <a:endParaRPr lang="de-DE"/>
          </a:p>
        </p:txBody>
      </p:sp>
      <p:pic>
        <p:nvPicPr>
          <p:cNvPr id="5" name="Grafik 4"/>
          <p:cNvPicPr>
            <a:picLocks noChangeAspect="1"/>
          </p:cNvPicPr>
          <p:nvPr/>
        </p:nvPicPr>
        <p:blipFill>
          <a:blip r:embed="rId2"/>
          <a:stretch>
            <a:fillRect/>
          </a:stretch>
        </p:blipFill>
        <p:spPr>
          <a:xfrm>
            <a:off x="8214467" y="2335575"/>
            <a:ext cx="2282030" cy="3480948"/>
          </a:xfrm>
          <a:prstGeom prst="rect">
            <a:avLst/>
          </a:prstGeom>
        </p:spPr>
      </p:pic>
      <p:sp>
        <p:nvSpPr>
          <p:cNvPr id="6" name="Rechteck 5"/>
          <p:cNvSpPr/>
          <p:nvPr/>
        </p:nvSpPr>
        <p:spPr>
          <a:xfrm>
            <a:off x="7550774" y="1613186"/>
            <a:ext cx="3988106" cy="4925726"/>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C3FCE41-3E2E-DD47-9D11-65EE3942A34A}"/>
              </a:ext>
            </a:extLst>
          </p:cNvPr>
          <p:cNvSpPr txBox="1"/>
          <p:nvPr/>
        </p:nvSpPr>
        <p:spPr>
          <a:xfrm>
            <a:off x="332911" y="346918"/>
            <a:ext cx="8092600"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Auswirkungen auf die Gesundheit</a:t>
            </a:r>
            <a:endParaRPr lang="de-DE" sz="4400" b="1" dirty="0"/>
          </a:p>
        </p:txBody>
      </p:sp>
      <p:sp>
        <p:nvSpPr>
          <p:cNvPr id="8" name="Rechteck 7"/>
          <p:cNvSpPr/>
          <p:nvPr/>
        </p:nvSpPr>
        <p:spPr>
          <a:xfrm>
            <a:off x="767612" y="2861558"/>
            <a:ext cx="6096000" cy="3162404"/>
          </a:xfrm>
          <a:prstGeom prst="rect">
            <a:avLst/>
          </a:prstGeom>
        </p:spPr>
        <p:txBody>
          <a:bodyPr>
            <a:spAutoFit/>
          </a:bodyPr>
          <a:lstStyle/>
          <a:p>
            <a:pPr marL="285750" lvl="0" indent="-285750" algn="just">
              <a:spcBef>
                <a:spcPts val="300"/>
              </a:spcBef>
              <a:spcAft>
                <a:spcPts val="0"/>
              </a:spcAft>
              <a:buFont typeface="Arial" panose="020B0604020202020204" pitchFamily="34" charset="0"/>
              <a:buChar char="•"/>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Wie kann sich Stress auf den Körper auswirken</a:t>
            </a:r>
            <a:r>
              <a:rPr lang="de-DE"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lvl="0" algn="just">
              <a:spcBef>
                <a:spcPts val="300"/>
              </a:spcBef>
              <a:spcAft>
                <a:spcPts val="0"/>
              </a:spcAft>
            </a:pP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spcAft>
                <a:spcPts val="300"/>
              </a:spcAft>
              <a:buFont typeface="Arial" panose="020B0604020202020204" pitchFamily="34" charset="0"/>
              <a:buChar char="•"/>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Welche Stresserkrankungen kennen sie</a:t>
            </a:r>
            <a:r>
              <a:rPr lang="de-DE"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lvl="0" algn="just">
              <a:spcAft>
                <a:spcPts val="300"/>
              </a:spcAft>
            </a:pP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D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Welche gesundheitlichen Auswirkungen habe Sie schon bei sich oder anderen feststellen </a:t>
            </a:r>
            <a:r>
              <a:rPr lang="de-DE"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können?</a:t>
            </a:r>
            <a:endParaRPr lang="de-DE" sz="2400" dirty="0"/>
          </a:p>
        </p:txBody>
      </p:sp>
      <p:sp>
        <p:nvSpPr>
          <p:cNvPr id="9" name="Rechteck 8"/>
          <p:cNvSpPr/>
          <p:nvPr/>
        </p:nvSpPr>
        <p:spPr>
          <a:xfrm>
            <a:off x="767612" y="2037853"/>
            <a:ext cx="1516441" cy="523220"/>
          </a:xfrm>
          <a:prstGeom prst="rect">
            <a:avLst/>
          </a:prstGeom>
        </p:spPr>
        <p:txBody>
          <a:bodyPr wrap="none">
            <a:spAutoFit/>
          </a:bodyPr>
          <a:lstStyle/>
          <a:p>
            <a:r>
              <a:rPr lang="de-DE" sz="2800" b="1" dirty="0" smtClean="0"/>
              <a:t>Aufgabe:</a:t>
            </a:r>
            <a:endParaRPr lang="de-DE" sz="2800" b="1" dirty="0"/>
          </a:p>
        </p:txBody>
      </p:sp>
    </p:spTree>
    <p:extLst>
      <p:ext uri="{BB962C8B-B14F-4D97-AF65-F5344CB8AC3E}">
        <p14:creationId xmlns:p14="http://schemas.microsoft.com/office/powerpoint/2010/main" val="349323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87EED3F9-D8E0-2F49-A599-17982968A406}"/>
              </a:ext>
            </a:extLst>
          </p:cNvPr>
          <p:cNvSpPr txBox="1"/>
          <p:nvPr/>
        </p:nvSpPr>
        <p:spPr>
          <a:xfrm>
            <a:off x="332911" y="346918"/>
            <a:ext cx="4598438"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Der Säbelzahntiger</a:t>
            </a:r>
            <a:endParaRPr lang="de-DE" sz="4400" b="1" dirty="0"/>
          </a:p>
        </p:txBody>
      </p:sp>
      <p:sp>
        <p:nvSpPr>
          <p:cNvPr id="3" name="Textfeld 2"/>
          <p:cNvSpPr txBox="1"/>
          <p:nvPr/>
        </p:nvSpPr>
        <p:spPr>
          <a:xfrm>
            <a:off x="1299992" y="5838939"/>
            <a:ext cx="9430438" cy="646331"/>
          </a:xfrm>
          <a:prstGeom prst="rect">
            <a:avLst/>
          </a:prstGeom>
          <a:noFill/>
        </p:spPr>
        <p:txBody>
          <a:bodyPr wrap="square" rtlCol="0">
            <a:spAutoFit/>
          </a:bodyPr>
          <a:lstStyle/>
          <a:p>
            <a:r>
              <a:rPr lang="de-DE" dirty="0" smtClean="0"/>
              <a:t>Version in HQ ist auf YouTube abrufbar: </a:t>
            </a:r>
            <a:r>
              <a:rPr lang="de-DE" dirty="0">
                <a:hlinkClick r:id="rId4"/>
              </a:rPr>
              <a:t>https://</a:t>
            </a:r>
            <a:r>
              <a:rPr lang="de-DE" dirty="0" smtClean="0">
                <a:hlinkClick r:id="rId4"/>
              </a:rPr>
              <a:t>www.youtube.com/watch?v=G6Q4W6CC2XE</a:t>
            </a:r>
            <a:endParaRPr lang="de-DE" dirty="0"/>
          </a:p>
          <a:p>
            <a:endParaRPr lang="de-DE" dirty="0"/>
          </a:p>
        </p:txBody>
      </p:sp>
      <p:pic>
        <p:nvPicPr>
          <p:cNvPr id="8" name="Der Säbelzahntiger LQ">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96193" y="1856829"/>
            <a:ext cx="6638036" cy="3739739"/>
          </a:xfrm>
          <a:prstGeom prst="rect">
            <a:avLst/>
          </a:prstGeom>
        </p:spPr>
      </p:pic>
    </p:spTree>
    <p:extLst>
      <p:ext uri="{BB962C8B-B14F-4D97-AF65-F5344CB8AC3E}">
        <p14:creationId xmlns:p14="http://schemas.microsoft.com/office/powerpoint/2010/main" val="1282947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95031" y="1900368"/>
            <a:ext cx="11740685" cy="3795581"/>
          </a:xfrm>
          <a:prstGeom prst="rect">
            <a:avLst/>
          </a:prstGeom>
        </p:spPr>
      </p:pic>
      <p:sp>
        <p:nvSpPr>
          <p:cNvPr id="36" name="Textfeld 35">
            <a:extLst>
              <a:ext uri="{FF2B5EF4-FFF2-40B4-BE49-F238E27FC236}">
                <a16:creationId xmlns:a16="http://schemas.microsoft.com/office/drawing/2014/main" id="{4C3FCE41-3E2E-DD47-9D11-65EE3942A34A}"/>
              </a:ext>
            </a:extLst>
          </p:cNvPr>
          <p:cNvSpPr txBox="1"/>
          <p:nvPr/>
        </p:nvSpPr>
        <p:spPr>
          <a:xfrm>
            <a:off x="332911" y="346918"/>
            <a:ext cx="8623323"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Wie wirkt Arbeit auf die Gesundheit</a:t>
            </a:r>
            <a:endParaRPr lang="de-DE" sz="4400" b="1" dirty="0"/>
          </a:p>
        </p:txBody>
      </p:sp>
    </p:spTree>
    <p:extLst>
      <p:ext uri="{BB962C8B-B14F-4D97-AF65-F5344CB8AC3E}">
        <p14:creationId xmlns:p14="http://schemas.microsoft.com/office/powerpoint/2010/main" val="4234763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ECD97583-0A2D-B948-9ACB-D17943C1AC9C}"/>
              </a:ext>
            </a:extLst>
          </p:cNvPr>
          <p:cNvSpPr/>
          <p:nvPr/>
        </p:nvSpPr>
        <p:spPr>
          <a:xfrm>
            <a:off x="0" y="0"/>
            <a:ext cx="12192000" cy="1277790"/>
          </a:xfrm>
          <a:prstGeom prst="rect">
            <a:avLst/>
          </a:prstGeom>
          <a:solidFill>
            <a:srgbClr val="29829C"/>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Textfeld 10">
            <a:extLst>
              <a:ext uri="{FF2B5EF4-FFF2-40B4-BE49-F238E27FC236}">
                <a16:creationId xmlns:a16="http://schemas.microsoft.com/office/drawing/2014/main" id="{87EED3F9-D8E0-2F49-A599-17982968A406}"/>
              </a:ext>
            </a:extLst>
          </p:cNvPr>
          <p:cNvSpPr txBox="1"/>
          <p:nvPr/>
        </p:nvSpPr>
        <p:spPr>
          <a:xfrm>
            <a:off x="332911" y="346918"/>
            <a:ext cx="9048696"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Psychische Belastungen bei der Arbeit</a:t>
            </a:r>
            <a:endParaRPr lang="de-DE" sz="4400" b="1" dirty="0"/>
          </a:p>
        </p:txBody>
      </p:sp>
      <p:pic>
        <p:nvPicPr>
          <p:cNvPr id="2" name="Grafik 1"/>
          <p:cNvPicPr>
            <a:picLocks noChangeAspect="1"/>
          </p:cNvPicPr>
          <p:nvPr/>
        </p:nvPicPr>
        <p:blipFill>
          <a:blip r:embed="rId2"/>
          <a:stretch>
            <a:fillRect/>
          </a:stretch>
        </p:blipFill>
        <p:spPr>
          <a:xfrm>
            <a:off x="332911" y="1569844"/>
            <a:ext cx="7915868" cy="4707936"/>
          </a:xfrm>
          <a:prstGeom prst="rect">
            <a:avLst/>
          </a:prstGeom>
        </p:spPr>
      </p:pic>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6560" y="3502738"/>
            <a:ext cx="698605" cy="698605"/>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0590" y="3949084"/>
            <a:ext cx="634749" cy="634749"/>
          </a:xfrm>
          <a:prstGeom prst="rect">
            <a:avLst/>
          </a:prstGeom>
        </p:spPr>
      </p:pic>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2124" y="3502738"/>
            <a:ext cx="813215" cy="813215"/>
          </a:xfrm>
          <a:prstGeom prst="rect">
            <a:avLst/>
          </a:prstGeom>
        </p:spPr>
      </p:pic>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8148" y="3705356"/>
            <a:ext cx="791221" cy="791221"/>
          </a:xfrm>
          <a:prstGeom prst="rect">
            <a:avLst/>
          </a:prstGeom>
        </p:spPr>
      </p:pic>
      <p:pic>
        <p:nvPicPr>
          <p:cNvPr id="21" name="Grafik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0542" y="2029477"/>
            <a:ext cx="590704" cy="590704"/>
          </a:xfrm>
          <a:prstGeom prst="rect">
            <a:avLst/>
          </a:prstGeom>
        </p:spPr>
      </p:pic>
      <p:pic>
        <p:nvPicPr>
          <p:cNvPr id="22" name="Grafik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53955" y="1569844"/>
            <a:ext cx="691236" cy="691236"/>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769862" y="1846135"/>
            <a:ext cx="751958" cy="751958"/>
          </a:xfrm>
          <a:prstGeom prst="rect">
            <a:avLst/>
          </a:prstGeom>
        </p:spPr>
      </p:pic>
      <p:pic>
        <p:nvPicPr>
          <p:cNvPr id="24" name="Grafik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36638" y="5581752"/>
            <a:ext cx="696028" cy="696028"/>
          </a:xfrm>
          <a:prstGeom prst="rect">
            <a:avLst/>
          </a:prstGeom>
        </p:spPr>
      </p:pic>
      <p:pic>
        <p:nvPicPr>
          <p:cNvPr id="25" name="Grafik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6560" y="5481967"/>
            <a:ext cx="738150" cy="738150"/>
          </a:xfrm>
          <a:prstGeom prst="rect">
            <a:avLst/>
          </a:prstGeom>
        </p:spPr>
      </p:pic>
      <p:pic>
        <p:nvPicPr>
          <p:cNvPr id="26" name="Grafik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8011" y="5260545"/>
            <a:ext cx="861851" cy="861851"/>
          </a:xfrm>
          <a:prstGeom prst="rect">
            <a:avLst/>
          </a:prstGeom>
        </p:spPr>
      </p:pic>
      <p:sp>
        <p:nvSpPr>
          <p:cNvPr id="27" name="Textfeld 26"/>
          <p:cNvSpPr txBox="1"/>
          <p:nvPr/>
        </p:nvSpPr>
        <p:spPr>
          <a:xfrm>
            <a:off x="4482923" y="6390277"/>
            <a:ext cx="11538260" cy="461665"/>
          </a:xfrm>
          <a:prstGeom prst="rect">
            <a:avLst/>
          </a:prstGeom>
          <a:noFill/>
        </p:spPr>
        <p:txBody>
          <a:bodyPr wrap="square" rtlCol="0">
            <a:spAutoFit/>
          </a:bodyPr>
          <a:lstStyle/>
          <a:p>
            <a:r>
              <a:rPr lang="de-DE" dirty="0" smtClean="0"/>
              <a:t>Mehr Informationen unter: </a:t>
            </a:r>
            <a:r>
              <a:rPr lang="de-DE" dirty="0">
                <a:hlinkClick r:id="rId13"/>
              </a:rPr>
              <a:t>https://www.youtube.com/watch?v=e92Pdh6usYo</a:t>
            </a:r>
            <a:endParaRPr lang="de-DE" dirty="0"/>
          </a:p>
        </p:txBody>
      </p:sp>
    </p:spTree>
    <p:extLst>
      <p:ext uri="{BB962C8B-B14F-4D97-AF65-F5344CB8AC3E}">
        <p14:creationId xmlns:p14="http://schemas.microsoft.com/office/powerpoint/2010/main" val="225607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062" y="1969702"/>
            <a:ext cx="826948" cy="826948"/>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1068" y="2367065"/>
            <a:ext cx="1129073" cy="1129073"/>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1462" y="2430686"/>
            <a:ext cx="731927" cy="731927"/>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4062" y="3293391"/>
            <a:ext cx="683180" cy="68318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537" y="3270081"/>
            <a:ext cx="669932" cy="699488"/>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8786" y="3971301"/>
            <a:ext cx="786148" cy="786148"/>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17839" y="3636546"/>
            <a:ext cx="598984" cy="598984"/>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92247" y="4402311"/>
            <a:ext cx="1029343" cy="1029343"/>
          </a:xfrm>
          <a:prstGeom prst="rect">
            <a:avLst/>
          </a:prstGeom>
        </p:spPr>
      </p:pic>
      <p:pic>
        <p:nvPicPr>
          <p:cNvPr id="13" name="Grafik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88038" y="5092204"/>
            <a:ext cx="1026896" cy="1026896"/>
          </a:xfrm>
          <a:prstGeom prst="rect">
            <a:avLst/>
          </a:prstGeom>
        </p:spPr>
      </p:pic>
      <p:sp>
        <p:nvSpPr>
          <p:cNvPr id="16" name="Textfeld 15">
            <a:extLst>
              <a:ext uri="{FF2B5EF4-FFF2-40B4-BE49-F238E27FC236}">
                <a16:creationId xmlns:a16="http://schemas.microsoft.com/office/drawing/2014/main" id="{87EED3F9-D8E0-2F49-A599-17982968A406}"/>
              </a:ext>
            </a:extLst>
          </p:cNvPr>
          <p:cNvSpPr txBox="1"/>
          <p:nvPr/>
        </p:nvSpPr>
        <p:spPr>
          <a:xfrm>
            <a:off x="332911" y="346918"/>
            <a:ext cx="10874515"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Auswirkungen von psychischen Belastungen</a:t>
            </a:r>
            <a:endParaRPr lang="de-DE" sz="4400" b="1" dirty="0"/>
          </a:p>
        </p:txBody>
      </p:sp>
      <p:sp>
        <p:nvSpPr>
          <p:cNvPr id="17" name="Rechteck 16"/>
          <p:cNvSpPr/>
          <p:nvPr/>
        </p:nvSpPr>
        <p:spPr>
          <a:xfrm>
            <a:off x="152383" y="1511954"/>
            <a:ext cx="9207452" cy="4570482"/>
          </a:xfrm>
          <a:prstGeom prst="rect">
            <a:avLst/>
          </a:prstGeom>
        </p:spPr>
        <p:txBody>
          <a:bodyPr wrap="square">
            <a:spAutoFit/>
          </a:bodyPr>
          <a:lstStyle/>
          <a:p>
            <a:pPr marL="285750" indent="-285750">
              <a:buFont typeface="Arial" panose="020B0604020202020204" pitchFamily="34" charset="0"/>
              <a:buChar char="•"/>
            </a:pPr>
            <a:r>
              <a:rPr lang="de-DE" sz="2400" dirty="0"/>
              <a:t>Psychische Belastungen können </a:t>
            </a:r>
            <a:r>
              <a:rPr lang="de-DE" sz="2400" dirty="0" smtClean="0"/>
              <a:t>auf lange Sicht </a:t>
            </a:r>
            <a:r>
              <a:rPr lang="de-DE" sz="2400" dirty="0"/>
              <a:t>negative Auswirkungen auf die Gesundheit haben. Dauerhafter Stress führt z.B. dazu, dass:</a:t>
            </a:r>
          </a:p>
          <a:p>
            <a:pPr marL="285750" indent="-285750">
              <a:buFont typeface="Arial" panose="020B0604020202020204" pitchFamily="34" charset="0"/>
              <a:buChar char="•"/>
            </a:pPr>
            <a:endParaRPr lang="de-DE" sz="1000" dirty="0"/>
          </a:p>
          <a:p>
            <a:pPr marL="742950" lvl="1" indent="-285750">
              <a:spcBef>
                <a:spcPts val="600"/>
              </a:spcBef>
              <a:spcAft>
                <a:spcPts val="1200"/>
              </a:spcAft>
              <a:buFont typeface="Wingdings" panose="05000000000000000000" pitchFamily="2" charset="2"/>
              <a:buChar char="Ø"/>
            </a:pPr>
            <a:r>
              <a:rPr lang="de-DE" sz="2400" dirty="0"/>
              <a:t>Blutdruck und Puls </a:t>
            </a:r>
            <a:r>
              <a:rPr lang="de-DE" sz="2400" dirty="0" smtClean="0"/>
              <a:t>ansteigen,</a:t>
            </a:r>
            <a:endParaRPr lang="de-DE" sz="2400" dirty="0"/>
          </a:p>
          <a:p>
            <a:pPr marL="742950" lvl="1" indent="-285750">
              <a:spcBef>
                <a:spcPts val="600"/>
              </a:spcBef>
              <a:spcAft>
                <a:spcPts val="1200"/>
              </a:spcAft>
              <a:buFont typeface="Wingdings" panose="05000000000000000000" pitchFamily="2" charset="2"/>
              <a:buChar char="Ø"/>
            </a:pPr>
            <a:r>
              <a:rPr lang="de-DE" sz="2400" dirty="0"/>
              <a:t>die </a:t>
            </a:r>
            <a:r>
              <a:rPr lang="de-DE" sz="2400" dirty="0" smtClean="0"/>
              <a:t>Produktion </a:t>
            </a:r>
            <a:r>
              <a:rPr lang="de-DE" sz="2400" dirty="0"/>
              <a:t>von Glück- und Schlafhormonen unterdrückt </a:t>
            </a:r>
            <a:r>
              <a:rPr lang="de-DE" sz="2400" dirty="0" smtClean="0"/>
              <a:t>wird,</a:t>
            </a:r>
            <a:endParaRPr lang="de-DE" sz="2400" dirty="0"/>
          </a:p>
          <a:p>
            <a:pPr marL="742950" lvl="1" indent="-285750">
              <a:spcBef>
                <a:spcPts val="600"/>
              </a:spcBef>
              <a:spcAft>
                <a:spcPts val="1200"/>
              </a:spcAft>
              <a:buFont typeface="Wingdings" panose="05000000000000000000" pitchFamily="2" charset="2"/>
              <a:buChar char="Ø"/>
            </a:pPr>
            <a:r>
              <a:rPr lang="de-DE" sz="2400" dirty="0"/>
              <a:t>das Immunsystem </a:t>
            </a:r>
            <a:r>
              <a:rPr lang="de-DE" sz="2400" dirty="0" smtClean="0"/>
              <a:t>geschwächt wird,</a:t>
            </a:r>
            <a:endParaRPr lang="de-DE" sz="2400" dirty="0"/>
          </a:p>
          <a:p>
            <a:pPr marL="742950" lvl="1" indent="-285750">
              <a:spcBef>
                <a:spcPts val="600"/>
              </a:spcBef>
              <a:spcAft>
                <a:spcPts val="1200"/>
              </a:spcAft>
              <a:buFont typeface="Wingdings" panose="05000000000000000000" pitchFamily="2" charset="2"/>
              <a:buChar char="Ø"/>
            </a:pPr>
            <a:r>
              <a:rPr lang="de-DE" sz="2400" dirty="0"/>
              <a:t>Blutzucker und Fettspiegel ansteigen, wodurch das Risiko für </a:t>
            </a:r>
            <a:r>
              <a:rPr lang="de-DE" sz="2400" dirty="0" smtClean="0"/>
              <a:t>Diabetes, </a:t>
            </a:r>
            <a:r>
              <a:rPr lang="de-DE" sz="2400" dirty="0"/>
              <a:t>Schlaganfall und Herzinfarkt </a:t>
            </a:r>
            <a:r>
              <a:rPr lang="de-DE" sz="2400" dirty="0" smtClean="0"/>
              <a:t>steigt,</a:t>
            </a:r>
            <a:endParaRPr lang="de-DE" sz="2400" dirty="0"/>
          </a:p>
          <a:p>
            <a:pPr marL="742950" lvl="1" indent="-285750">
              <a:spcBef>
                <a:spcPts val="600"/>
              </a:spcBef>
              <a:spcAft>
                <a:spcPts val="1200"/>
              </a:spcAft>
              <a:buFont typeface="Wingdings" panose="05000000000000000000" pitchFamily="2" charset="2"/>
              <a:buChar char="Ø"/>
            </a:pPr>
            <a:r>
              <a:rPr lang="de-DE" sz="2400" dirty="0"/>
              <a:t>die Muskeln sich </a:t>
            </a:r>
            <a:r>
              <a:rPr lang="de-DE" sz="2400" dirty="0" smtClean="0"/>
              <a:t>anspannen, wodurch z.B. Kopfschmerzen </a:t>
            </a:r>
            <a:r>
              <a:rPr lang="de-DE" sz="2400" dirty="0"/>
              <a:t>und Bandscheibenvorfälle </a:t>
            </a:r>
            <a:r>
              <a:rPr lang="de-DE" sz="2400" dirty="0" smtClean="0"/>
              <a:t>begünstigt werden.</a:t>
            </a:r>
            <a:endParaRPr lang="de-DE" sz="2400" dirty="0"/>
          </a:p>
        </p:txBody>
      </p:sp>
    </p:spTree>
    <p:extLst>
      <p:ext uri="{BB962C8B-B14F-4D97-AF65-F5344CB8AC3E}">
        <p14:creationId xmlns:p14="http://schemas.microsoft.com/office/powerpoint/2010/main" val="351349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815F796-F98D-B94C-BB9E-BF868363F152}"/>
              </a:ext>
            </a:extLst>
          </p:cNvPr>
          <p:cNvSpPr/>
          <p:nvPr/>
        </p:nvSpPr>
        <p:spPr>
          <a:xfrm>
            <a:off x="0" y="0"/>
            <a:ext cx="12192000" cy="1277790"/>
          </a:xfrm>
          <a:prstGeom prst="rect">
            <a:avLst/>
          </a:prstGeom>
          <a:solidFill>
            <a:srgbClr val="29829C"/>
          </a:solidFill>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feld 5">
            <a:extLst>
              <a:ext uri="{FF2B5EF4-FFF2-40B4-BE49-F238E27FC236}">
                <a16:creationId xmlns:a16="http://schemas.microsoft.com/office/drawing/2014/main" id="{A0ECC251-770C-EC45-997A-F784934AE107}"/>
              </a:ext>
            </a:extLst>
          </p:cNvPr>
          <p:cNvSpPr txBox="1"/>
          <p:nvPr/>
        </p:nvSpPr>
        <p:spPr>
          <a:xfrm>
            <a:off x="332911" y="346918"/>
            <a:ext cx="5921557" cy="769441"/>
          </a:xfrm>
          <a:prstGeom prst="rect">
            <a:avLst/>
          </a:prstGeom>
          <a:noFill/>
        </p:spPr>
        <p:txBody>
          <a:bodyPr wrap="none" rtlCol="0">
            <a:spAutoFit/>
          </a:bodyPr>
          <a:lstStyle/>
          <a:p>
            <a:r>
              <a:rPr lang="de-DE"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Ressourcen in der Arbeit</a:t>
            </a:r>
            <a:endParaRPr lang="de-DE" sz="4400" b="1" dirty="0"/>
          </a:p>
        </p:txBody>
      </p:sp>
      <p:pic>
        <p:nvPicPr>
          <p:cNvPr id="4" name="Grafik 3"/>
          <p:cNvPicPr>
            <a:picLocks noChangeAspect="1"/>
          </p:cNvPicPr>
          <p:nvPr/>
        </p:nvPicPr>
        <p:blipFill rotWithShape="1">
          <a:blip r:embed="rId2"/>
          <a:srcRect b="9684"/>
          <a:stretch/>
        </p:blipFill>
        <p:spPr>
          <a:xfrm>
            <a:off x="0" y="1463277"/>
            <a:ext cx="11665155" cy="4790767"/>
          </a:xfrm>
          <a:prstGeom prst="rect">
            <a:avLst/>
          </a:prstGeom>
        </p:spPr>
      </p:pic>
      <p:sp>
        <p:nvSpPr>
          <p:cNvPr id="7" name="Textfeld 6"/>
          <p:cNvSpPr txBox="1"/>
          <p:nvPr/>
        </p:nvSpPr>
        <p:spPr>
          <a:xfrm>
            <a:off x="4031367" y="6390277"/>
            <a:ext cx="8160633" cy="369332"/>
          </a:xfrm>
          <a:prstGeom prst="rect">
            <a:avLst/>
          </a:prstGeom>
          <a:noFill/>
        </p:spPr>
        <p:txBody>
          <a:bodyPr wrap="square" rtlCol="0">
            <a:spAutoFit/>
          </a:bodyPr>
          <a:lstStyle/>
          <a:p>
            <a:r>
              <a:rPr lang="de-DE" dirty="0" smtClean="0"/>
              <a:t>Mehr Informationen unter: </a:t>
            </a:r>
            <a:r>
              <a:rPr lang="de-DE" dirty="0">
                <a:hlinkClick r:id="rId3"/>
              </a:rPr>
              <a:t>https://www.youtube.com/watch?v=CD16Gm9u7dA&amp;t</a:t>
            </a:r>
            <a:endParaRPr lang="de-DE" dirty="0"/>
          </a:p>
        </p:txBody>
      </p:sp>
    </p:spTree>
    <p:extLst>
      <p:ext uri="{BB962C8B-B14F-4D97-AF65-F5344CB8AC3E}">
        <p14:creationId xmlns:p14="http://schemas.microsoft.com/office/powerpoint/2010/main" val="384705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4C3FCE41-3E2E-DD47-9D11-65EE3942A34A}"/>
              </a:ext>
            </a:extLst>
          </p:cNvPr>
          <p:cNvSpPr txBox="1"/>
          <p:nvPr/>
        </p:nvSpPr>
        <p:spPr>
          <a:xfrm>
            <a:off x="332911" y="346918"/>
            <a:ext cx="10138416" cy="769441"/>
          </a:xfrm>
          <a:prstGeom prst="rect">
            <a:avLst/>
          </a:prstGeom>
          <a:noFill/>
        </p:spPr>
        <p:txBody>
          <a:bodyPr wrap="none" rtlCol="0">
            <a:spAutoFit/>
          </a:bodyPr>
          <a:lstStyle/>
          <a:p>
            <a:r>
              <a:rPr lang="de-DE"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Zusammenfassung: Arbeit und Gesundheit</a:t>
            </a:r>
            <a:endParaRPr lang="de-DE" sz="4400" b="1" dirty="0"/>
          </a:p>
        </p:txBody>
      </p:sp>
      <p:sp>
        <p:nvSpPr>
          <p:cNvPr id="6" name="Abgerundetes Rechteck 5">
            <a:extLst>
              <a:ext uri="{FF2B5EF4-FFF2-40B4-BE49-F238E27FC236}">
                <a16:creationId xmlns:a16="http://schemas.microsoft.com/office/drawing/2014/main" id="{C0783770-EA6E-624A-8B9C-B4098B3B07C6}"/>
              </a:ext>
            </a:extLst>
          </p:cNvPr>
          <p:cNvSpPr/>
          <p:nvPr/>
        </p:nvSpPr>
        <p:spPr>
          <a:xfrm>
            <a:off x="931334" y="3539744"/>
            <a:ext cx="2912534" cy="1371600"/>
          </a:xfrm>
          <a:prstGeom prst="roundRect">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de-DE" sz="2800" dirty="0"/>
              <a:t>Arbeit</a:t>
            </a:r>
          </a:p>
        </p:txBody>
      </p:sp>
      <p:sp>
        <p:nvSpPr>
          <p:cNvPr id="7" name="Abgerundetes Rechteck 6">
            <a:extLst>
              <a:ext uri="{FF2B5EF4-FFF2-40B4-BE49-F238E27FC236}">
                <a16:creationId xmlns:a16="http://schemas.microsoft.com/office/drawing/2014/main" id="{B87FB2DD-8EDB-1A4C-9DDF-1CC0D028767C}"/>
              </a:ext>
            </a:extLst>
          </p:cNvPr>
          <p:cNvSpPr/>
          <p:nvPr/>
        </p:nvSpPr>
        <p:spPr>
          <a:xfrm>
            <a:off x="8348133" y="3539744"/>
            <a:ext cx="2912533" cy="1371599"/>
          </a:xfrm>
          <a:prstGeom prst="roundRect">
            <a:avLst/>
          </a:prstGeom>
          <a:ln w="28575"/>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de-DE" sz="2800" dirty="0"/>
              <a:t>Gesundheit</a:t>
            </a:r>
          </a:p>
        </p:txBody>
      </p:sp>
      <p:sp>
        <p:nvSpPr>
          <p:cNvPr id="9" name="Abgerundetes Rechteck 8">
            <a:extLst>
              <a:ext uri="{FF2B5EF4-FFF2-40B4-BE49-F238E27FC236}">
                <a16:creationId xmlns:a16="http://schemas.microsoft.com/office/drawing/2014/main" id="{B02AF4BC-797A-6E46-B465-FD4DA48B7248}"/>
              </a:ext>
            </a:extLst>
          </p:cNvPr>
          <p:cNvSpPr/>
          <p:nvPr/>
        </p:nvSpPr>
        <p:spPr>
          <a:xfrm>
            <a:off x="2607733" y="2443541"/>
            <a:ext cx="2116667" cy="1253067"/>
          </a:xfrm>
          <a:prstGeom prst="roundRect">
            <a:avLst/>
          </a:prstGeom>
          <a:ln w="76200">
            <a:solidFill>
              <a:srgbClr val="92D05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de-DE" sz="2400" dirty="0"/>
              <a:t>Ressourcen</a:t>
            </a:r>
          </a:p>
        </p:txBody>
      </p:sp>
      <p:sp>
        <p:nvSpPr>
          <p:cNvPr id="10" name="Abgerundetes Rechteck 9">
            <a:extLst>
              <a:ext uri="{FF2B5EF4-FFF2-40B4-BE49-F238E27FC236}">
                <a16:creationId xmlns:a16="http://schemas.microsoft.com/office/drawing/2014/main" id="{41949620-8A01-8846-A2E7-CCE4842D8C38}"/>
              </a:ext>
            </a:extLst>
          </p:cNvPr>
          <p:cNvSpPr/>
          <p:nvPr/>
        </p:nvSpPr>
        <p:spPr>
          <a:xfrm>
            <a:off x="7467600" y="2443541"/>
            <a:ext cx="2116667" cy="1253067"/>
          </a:xfrm>
          <a:prstGeom prst="roundRect">
            <a:avLst/>
          </a:prstGeom>
          <a:ln w="76200">
            <a:solidFill>
              <a:srgbClr val="92D05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dirty="0"/>
              <a:t>Stolz, </a:t>
            </a:r>
          </a:p>
          <a:p>
            <a:pPr algn="ctr"/>
            <a:r>
              <a:rPr lang="de-DE" sz="2000" dirty="0"/>
              <a:t>Persönlichkeits-entwicklung</a:t>
            </a:r>
          </a:p>
        </p:txBody>
      </p:sp>
      <p:sp>
        <p:nvSpPr>
          <p:cNvPr id="11" name="Abgerundetes Rechteck 10">
            <a:extLst>
              <a:ext uri="{FF2B5EF4-FFF2-40B4-BE49-F238E27FC236}">
                <a16:creationId xmlns:a16="http://schemas.microsoft.com/office/drawing/2014/main" id="{1659F0E3-A365-6F48-BD82-374DD7C6A1E0}"/>
              </a:ext>
            </a:extLst>
          </p:cNvPr>
          <p:cNvSpPr/>
          <p:nvPr/>
        </p:nvSpPr>
        <p:spPr>
          <a:xfrm>
            <a:off x="2607733" y="4708144"/>
            <a:ext cx="2116667" cy="1253067"/>
          </a:xfrm>
          <a:prstGeom prst="roundRect">
            <a:avLst/>
          </a:prstGeom>
          <a:ln w="762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de-DE" sz="2400" dirty="0"/>
              <a:t>Belastungen/ Stressoren</a:t>
            </a:r>
          </a:p>
        </p:txBody>
      </p:sp>
      <p:sp>
        <p:nvSpPr>
          <p:cNvPr id="12" name="Abgerundetes Rechteck 11">
            <a:extLst>
              <a:ext uri="{FF2B5EF4-FFF2-40B4-BE49-F238E27FC236}">
                <a16:creationId xmlns:a16="http://schemas.microsoft.com/office/drawing/2014/main" id="{F27EE8B9-D19E-594E-9747-C6C92F9A5DE3}"/>
              </a:ext>
            </a:extLst>
          </p:cNvPr>
          <p:cNvSpPr/>
          <p:nvPr/>
        </p:nvSpPr>
        <p:spPr>
          <a:xfrm>
            <a:off x="7467600" y="4708144"/>
            <a:ext cx="2116667" cy="1253067"/>
          </a:xfrm>
          <a:prstGeom prst="roundRect">
            <a:avLst/>
          </a:prstGeom>
          <a:ln w="76200">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de-DE" sz="2000" dirty="0"/>
              <a:t>Stress, Erschöpfung, Krankheit</a:t>
            </a:r>
          </a:p>
        </p:txBody>
      </p:sp>
      <p:sp>
        <p:nvSpPr>
          <p:cNvPr id="15" name="Pfeil nach rechts 14">
            <a:extLst>
              <a:ext uri="{FF2B5EF4-FFF2-40B4-BE49-F238E27FC236}">
                <a16:creationId xmlns:a16="http://schemas.microsoft.com/office/drawing/2014/main" id="{D7DE27A2-5B1B-3341-AA63-DBBE37C328F3}"/>
              </a:ext>
            </a:extLst>
          </p:cNvPr>
          <p:cNvSpPr/>
          <p:nvPr/>
        </p:nvSpPr>
        <p:spPr>
          <a:xfrm>
            <a:off x="5207000" y="2824540"/>
            <a:ext cx="1778000" cy="491067"/>
          </a:xfrm>
          <a:prstGeom prst="rightArrow">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rechts 15">
            <a:extLst>
              <a:ext uri="{FF2B5EF4-FFF2-40B4-BE49-F238E27FC236}">
                <a16:creationId xmlns:a16="http://schemas.microsoft.com/office/drawing/2014/main" id="{8B70F07F-2AE1-6549-8A53-0D4A079FCAED}"/>
              </a:ext>
            </a:extLst>
          </p:cNvPr>
          <p:cNvSpPr/>
          <p:nvPr/>
        </p:nvSpPr>
        <p:spPr>
          <a:xfrm>
            <a:off x="5207000" y="5089143"/>
            <a:ext cx="1778000" cy="491067"/>
          </a:xfrm>
          <a:prstGeom prst="rightArrow">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127C8082-EEDA-1943-B4C6-ACD02D652D3A}"/>
              </a:ext>
            </a:extLst>
          </p:cNvPr>
          <p:cNvSpPr>
            <a:spLocks/>
          </p:cNvSpPr>
          <p:nvPr/>
        </p:nvSpPr>
        <p:spPr>
          <a:xfrm>
            <a:off x="2247733" y="2104540"/>
            <a:ext cx="720000" cy="720000"/>
          </a:xfrm>
          <a:prstGeom prst="ellipse">
            <a:avLst/>
          </a:prstGeom>
          <a:solidFill>
            <a:schemeClr val="bg1"/>
          </a:solidFill>
          <a:ln w="762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r>
              <a:rPr lang="de-DE" sz="6000" b="1" dirty="0">
                <a:ln w="15875">
                  <a:solidFill>
                    <a:srgbClr val="92D050"/>
                  </a:solidFill>
                </a:ln>
                <a:solidFill>
                  <a:schemeClr val="bg1"/>
                </a:solidFill>
              </a:rPr>
              <a:t>+</a:t>
            </a:r>
            <a:endParaRPr lang="de-DE" sz="6600" b="1" dirty="0">
              <a:ln w="15875">
                <a:solidFill>
                  <a:srgbClr val="92D050"/>
                </a:solidFill>
              </a:ln>
              <a:solidFill>
                <a:schemeClr val="bg1"/>
              </a:solidFill>
            </a:endParaRPr>
          </a:p>
        </p:txBody>
      </p:sp>
      <p:sp>
        <p:nvSpPr>
          <p:cNvPr id="18" name="Oval 17">
            <a:extLst>
              <a:ext uri="{FF2B5EF4-FFF2-40B4-BE49-F238E27FC236}">
                <a16:creationId xmlns:a16="http://schemas.microsoft.com/office/drawing/2014/main" id="{4DE1CA4B-B508-544F-9B78-E81423241850}"/>
              </a:ext>
            </a:extLst>
          </p:cNvPr>
          <p:cNvSpPr>
            <a:spLocks/>
          </p:cNvSpPr>
          <p:nvPr/>
        </p:nvSpPr>
        <p:spPr>
          <a:xfrm>
            <a:off x="2247733" y="5626548"/>
            <a:ext cx="720000" cy="720000"/>
          </a:xfrm>
          <a:prstGeom prst="ellipse">
            <a:avLst/>
          </a:prstGeom>
          <a:solidFill>
            <a:schemeClr val="bg1"/>
          </a:solid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162000" rtlCol="0" anchor="ctr"/>
          <a:lstStyle/>
          <a:p>
            <a:pPr algn="ctr"/>
            <a:r>
              <a:rPr lang="de-DE" sz="8000" b="1" dirty="0">
                <a:ln w="15875">
                  <a:solidFill>
                    <a:srgbClr val="FF0000"/>
                  </a:solidFill>
                </a:ln>
                <a:solidFill>
                  <a:schemeClr val="bg1"/>
                </a:solidFill>
              </a:rPr>
              <a:t>-</a:t>
            </a:r>
          </a:p>
        </p:txBody>
      </p:sp>
      <p:sp>
        <p:nvSpPr>
          <p:cNvPr id="19" name="Textfeld 18">
            <a:extLst>
              <a:ext uri="{FF2B5EF4-FFF2-40B4-BE49-F238E27FC236}">
                <a16:creationId xmlns:a16="http://schemas.microsoft.com/office/drawing/2014/main" id="{2281DC82-0983-AF4C-ABC1-75BD3EAE2924}"/>
              </a:ext>
            </a:extLst>
          </p:cNvPr>
          <p:cNvSpPr txBox="1"/>
          <p:nvPr/>
        </p:nvSpPr>
        <p:spPr>
          <a:xfrm>
            <a:off x="332911" y="1525969"/>
            <a:ext cx="8631209" cy="461665"/>
          </a:xfrm>
          <a:prstGeom prst="rect">
            <a:avLst/>
          </a:prstGeom>
          <a:noFill/>
        </p:spPr>
        <p:txBody>
          <a:bodyPr wrap="none" rtlCol="0">
            <a:spAutoFit/>
          </a:bodyPr>
          <a:lstStyle/>
          <a:p>
            <a:r>
              <a:rPr lang="de-DE" sz="2400" dirty="0"/>
              <a:t>Es gibt positive </a:t>
            </a:r>
            <a:r>
              <a:rPr lang="de-DE" sz="2400" u="sng" dirty="0"/>
              <a:t>und</a:t>
            </a:r>
            <a:r>
              <a:rPr lang="de-DE" sz="2400" dirty="0"/>
              <a:t> negative Wirkungen von Arbeit auf Gesundheit!</a:t>
            </a:r>
          </a:p>
        </p:txBody>
      </p:sp>
    </p:spTree>
    <p:extLst>
      <p:ext uri="{BB962C8B-B14F-4D97-AF65-F5344CB8AC3E}">
        <p14:creationId xmlns:p14="http://schemas.microsoft.com/office/powerpoint/2010/main" val="8710301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Breitbild</PresentationFormat>
  <Paragraphs>77</Paragraphs>
  <Slides>14</Slides>
  <Notes>0</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Calibri Light</vt:lpstr>
      <vt:lpstr>Times New Roman</vt:lpstr>
      <vt:lpstr>Wingdings</vt:lpstr>
      <vt:lpstr>Office</vt:lpstr>
      <vt:lpstr>Workshop  Arbeit und Gesundheit</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Diese Präsentation ist im Rahmen des BMBF-Projekts IntAGt entstanden. In diesem Projekt wurden praxistaugliche Konzepte für Thematisierung von Arbeit und Gesundheit in der Ausbildung entwickelt und in einigen Betrieben erprobt. Im Zentrum stehen die Auswirkungen auf die psychische Gesundheit. Das Forschungs- und Entwicklungsprojekt wurde durch das Bundesministerium für Bildung und Forschung (BMBF) im Programm „Präventive Maßnahmen für die sichere und gesunde Arbeit von morgen“ gefördert und vom Projektträger Karlsruhe (PTKA) betreut.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Arbeit und Gesundheit</dc:title>
  <dc:creator>Torre Wührmann</dc:creator>
  <cp:lastModifiedBy>von Galen</cp:lastModifiedBy>
  <cp:revision>57</cp:revision>
  <dcterms:created xsi:type="dcterms:W3CDTF">2019-05-21T08:16:55Z</dcterms:created>
  <dcterms:modified xsi:type="dcterms:W3CDTF">2019-08-26T14:25:04Z</dcterms:modified>
</cp:coreProperties>
</file>