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2" r:id="rId3"/>
    <p:sldId id="263" r:id="rId4"/>
    <p:sldId id="264" r:id="rId5"/>
    <p:sldId id="265" r:id="rId6"/>
    <p:sldId id="314" r:id="rId7"/>
    <p:sldId id="315" r:id="rId8"/>
    <p:sldId id="270" r:id="rId9"/>
    <p:sldId id="289" r:id="rId10"/>
    <p:sldId id="292" r:id="rId11"/>
    <p:sldId id="296" r:id="rId12"/>
    <p:sldId id="295" r:id="rId13"/>
    <p:sldId id="316" r:id="rId14"/>
    <p:sldId id="290" r:id="rId15"/>
    <p:sldId id="291" r:id="rId16"/>
    <p:sldId id="298" r:id="rId17"/>
    <p:sldId id="299" r:id="rId18"/>
    <p:sldId id="300" r:id="rId19"/>
    <p:sldId id="321" r:id="rId20"/>
    <p:sldId id="304" r:id="rId21"/>
    <p:sldId id="319" r:id="rId22"/>
    <p:sldId id="320" r:id="rId23"/>
    <p:sldId id="310" r:id="rId2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ta, Nergihan" initials="UN" lastIdx="1" clrIdx="0">
    <p:extLst>
      <p:ext uri="{19B8F6BF-5375-455C-9EA6-DF929625EA0E}">
        <p15:presenceInfo xmlns:p15="http://schemas.microsoft.com/office/powerpoint/2012/main" userId="S-1-5-21-2772405417-3723064260-3314010491-7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97"/>
    <a:srgbClr val="85EEFF"/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4940" autoAdjust="0"/>
  </p:normalViewPr>
  <p:slideViewPr>
    <p:cSldViewPr snapToGrid="0">
      <p:cViewPr varScale="1">
        <p:scale>
          <a:sx n="48" d="100"/>
          <a:sy n="48" d="100"/>
        </p:scale>
        <p:origin x="7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4D0D8-CA1D-4BFF-991D-8475E0C94CB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01D279C-E4C3-4B77-8190-06BAFFF53C92}">
      <dgm:prSet phldrT="[Text]"/>
      <dgm:spPr>
        <a:solidFill>
          <a:srgbClr val="00839C"/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dirty="0" smtClean="0"/>
            <a:t>Einteilung in Zweiergruppen</a:t>
          </a:r>
          <a:endParaRPr lang="de-DE" dirty="0"/>
        </a:p>
      </dgm:t>
    </dgm:pt>
    <dgm:pt modelId="{1454969D-98F6-4BD1-831E-5D395FF01771}" type="parTrans" cxnId="{CCB118AA-43FA-4037-BA40-61364DE135BC}">
      <dgm:prSet/>
      <dgm:spPr/>
      <dgm:t>
        <a:bodyPr/>
        <a:lstStyle/>
        <a:p>
          <a:endParaRPr lang="de-DE"/>
        </a:p>
      </dgm:t>
    </dgm:pt>
    <dgm:pt modelId="{C0664CB5-F0C1-4778-A50F-0377F472C838}" type="sibTrans" cxnId="{CCB118AA-43FA-4037-BA40-61364DE135BC}">
      <dgm:prSet/>
      <dgm:spPr/>
      <dgm:t>
        <a:bodyPr/>
        <a:lstStyle/>
        <a:p>
          <a:endParaRPr lang="de-DE"/>
        </a:p>
      </dgm:t>
    </dgm:pt>
    <dgm:pt modelId="{4D3E9EAE-2C9B-42E2-A8DE-CC48A6BE1863}">
      <dgm:prSet phldrT="[Text]"/>
      <dgm:spPr>
        <a:solidFill>
          <a:srgbClr val="00839C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dirty="0" smtClean="0"/>
            <a:t>Interviewphase</a:t>
          </a:r>
          <a:endParaRPr lang="de-DE" dirty="0"/>
        </a:p>
      </dgm:t>
    </dgm:pt>
    <dgm:pt modelId="{8F04192D-5F94-4911-BE2C-14E14653FFF9}" type="parTrans" cxnId="{41C4C53F-87E8-4B7D-A09B-38EAE9F2B5F4}">
      <dgm:prSet/>
      <dgm:spPr/>
      <dgm:t>
        <a:bodyPr/>
        <a:lstStyle/>
        <a:p>
          <a:endParaRPr lang="de-DE"/>
        </a:p>
      </dgm:t>
    </dgm:pt>
    <dgm:pt modelId="{77E6E62B-952E-4E27-A01F-6BD425B8FE84}" type="sibTrans" cxnId="{41C4C53F-87E8-4B7D-A09B-38EAE9F2B5F4}">
      <dgm:prSet/>
      <dgm:spPr/>
      <dgm:t>
        <a:bodyPr/>
        <a:lstStyle/>
        <a:p>
          <a:endParaRPr lang="de-DE"/>
        </a:p>
      </dgm:t>
    </dgm:pt>
    <dgm:pt modelId="{6336EBAC-6075-4730-86EA-991A73296879}">
      <dgm:prSet phldrT="[Text]"/>
      <dgm:spPr>
        <a:solidFill>
          <a:srgbClr val="00839C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dirty="0" smtClean="0"/>
            <a:t>Vorstellungsphase</a:t>
          </a:r>
          <a:endParaRPr lang="de-DE" dirty="0"/>
        </a:p>
      </dgm:t>
    </dgm:pt>
    <dgm:pt modelId="{DF8D35CB-9D61-4927-91E5-02B9E7AEFCBC}" type="parTrans" cxnId="{F8023BA8-1254-4FBD-983A-7493205CA113}">
      <dgm:prSet/>
      <dgm:spPr/>
      <dgm:t>
        <a:bodyPr/>
        <a:lstStyle/>
        <a:p>
          <a:endParaRPr lang="de-DE"/>
        </a:p>
      </dgm:t>
    </dgm:pt>
    <dgm:pt modelId="{BACDA43F-BBE9-4D2B-89CD-D328E54A0E24}" type="sibTrans" cxnId="{F8023BA8-1254-4FBD-983A-7493205CA113}">
      <dgm:prSet/>
      <dgm:spPr/>
      <dgm:t>
        <a:bodyPr/>
        <a:lstStyle/>
        <a:p>
          <a:endParaRPr lang="de-DE"/>
        </a:p>
      </dgm:t>
    </dgm:pt>
    <dgm:pt modelId="{6C3ECD4B-83BD-4720-9900-DC0F8DED96AF}" type="pres">
      <dgm:prSet presAssocID="{0834D0D8-CA1D-4BFF-991D-8475E0C94CB4}" presName="Name0" presStyleCnt="0">
        <dgm:presLayoutVars>
          <dgm:dir/>
          <dgm:animLvl val="lvl"/>
          <dgm:resizeHandles val="exact"/>
        </dgm:presLayoutVars>
      </dgm:prSet>
      <dgm:spPr/>
    </dgm:pt>
    <dgm:pt modelId="{10ABC2BD-40B6-49A6-AB8D-57E08ECDEA9B}" type="pres">
      <dgm:prSet presAssocID="{601D279C-E4C3-4B77-8190-06BAFFF53C9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4DF2CF-6031-470C-8D01-6453B2C35F21}" type="pres">
      <dgm:prSet presAssocID="{C0664CB5-F0C1-4778-A50F-0377F472C838}" presName="parTxOnlySpace" presStyleCnt="0"/>
      <dgm:spPr/>
    </dgm:pt>
    <dgm:pt modelId="{D33597F7-84B5-4596-B592-564EC942F9FF}" type="pres">
      <dgm:prSet presAssocID="{4D3E9EAE-2C9B-42E2-A8DE-CC48A6BE186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95CB0B-7183-4FCE-BC74-0CB30BE82B8D}" type="pres">
      <dgm:prSet presAssocID="{77E6E62B-952E-4E27-A01F-6BD425B8FE84}" presName="parTxOnlySpace" presStyleCnt="0"/>
      <dgm:spPr/>
    </dgm:pt>
    <dgm:pt modelId="{CEE51F08-3407-4C37-9072-C76B9F27BEE7}" type="pres">
      <dgm:prSet presAssocID="{6336EBAC-6075-4730-86EA-991A7329687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CB118AA-43FA-4037-BA40-61364DE135BC}" srcId="{0834D0D8-CA1D-4BFF-991D-8475E0C94CB4}" destId="{601D279C-E4C3-4B77-8190-06BAFFF53C92}" srcOrd="0" destOrd="0" parTransId="{1454969D-98F6-4BD1-831E-5D395FF01771}" sibTransId="{C0664CB5-F0C1-4778-A50F-0377F472C838}"/>
    <dgm:cxn modelId="{41C4C53F-87E8-4B7D-A09B-38EAE9F2B5F4}" srcId="{0834D0D8-CA1D-4BFF-991D-8475E0C94CB4}" destId="{4D3E9EAE-2C9B-42E2-A8DE-CC48A6BE1863}" srcOrd="1" destOrd="0" parTransId="{8F04192D-5F94-4911-BE2C-14E14653FFF9}" sibTransId="{77E6E62B-952E-4E27-A01F-6BD425B8FE84}"/>
    <dgm:cxn modelId="{77C6CFCD-4364-4A7F-839E-C132E65A9B7C}" type="presOf" srcId="{6336EBAC-6075-4730-86EA-991A73296879}" destId="{CEE51F08-3407-4C37-9072-C76B9F27BEE7}" srcOrd="0" destOrd="0" presId="urn:microsoft.com/office/officeart/2005/8/layout/chevron1"/>
    <dgm:cxn modelId="{F8023BA8-1254-4FBD-983A-7493205CA113}" srcId="{0834D0D8-CA1D-4BFF-991D-8475E0C94CB4}" destId="{6336EBAC-6075-4730-86EA-991A73296879}" srcOrd="2" destOrd="0" parTransId="{DF8D35CB-9D61-4927-91E5-02B9E7AEFCBC}" sibTransId="{BACDA43F-BBE9-4D2B-89CD-D328E54A0E24}"/>
    <dgm:cxn modelId="{705E9EFF-CC92-4F86-8634-2C8C92CE259C}" type="presOf" srcId="{4D3E9EAE-2C9B-42E2-A8DE-CC48A6BE1863}" destId="{D33597F7-84B5-4596-B592-564EC942F9FF}" srcOrd="0" destOrd="0" presId="urn:microsoft.com/office/officeart/2005/8/layout/chevron1"/>
    <dgm:cxn modelId="{01D80366-014A-4659-B367-5F6B72A7A282}" type="presOf" srcId="{0834D0D8-CA1D-4BFF-991D-8475E0C94CB4}" destId="{6C3ECD4B-83BD-4720-9900-DC0F8DED96AF}" srcOrd="0" destOrd="0" presId="urn:microsoft.com/office/officeart/2005/8/layout/chevron1"/>
    <dgm:cxn modelId="{308B6A43-0F69-4613-B81D-D040C37941F8}" type="presOf" srcId="{601D279C-E4C3-4B77-8190-06BAFFF53C92}" destId="{10ABC2BD-40B6-49A6-AB8D-57E08ECDEA9B}" srcOrd="0" destOrd="0" presId="urn:microsoft.com/office/officeart/2005/8/layout/chevron1"/>
    <dgm:cxn modelId="{BA2BBE9D-A6EE-4EF4-86DF-1C61DC26CBA3}" type="presParOf" srcId="{6C3ECD4B-83BD-4720-9900-DC0F8DED96AF}" destId="{10ABC2BD-40B6-49A6-AB8D-57E08ECDEA9B}" srcOrd="0" destOrd="0" presId="urn:microsoft.com/office/officeart/2005/8/layout/chevron1"/>
    <dgm:cxn modelId="{02FD7754-1226-4E84-851B-827EB683B407}" type="presParOf" srcId="{6C3ECD4B-83BD-4720-9900-DC0F8DED96AF}" destId="{CF4DF2CF-6031-470C-8D01-6453B2C35F21}" srcOrd="1" destOrd="0" presId="urn:microsoft.com/office/officeart/2005/8/layout/chevron1"/>
    <dgm:cxn modelId="{D859B822-A0CC-4DBE-BDCE-D8D3085EC62F}" type="presParOf" srcId="{6C3ECD4B-83BD-4720-9900-DC0F8DED96AF}" destId="{D33597F7-84B5-4596-B592-564EC942F9FF}" srcOrd="2" destOrd="0" presId="urn:microsoft.com/office/officeart/2005/8/layout/chevron1"/>
    <dgm:cxn modelId="{83EE7998-A8E7-41C8-A1CC-9D361845FFA4}" type="presParOf" srcId="{6C3ECD4B-83BD-4720-9900-DC0F8DED96AF}" destId="{6095CB0B-7183-4FCE-BC74-0CB30BE82B8D}" srcOrd="3" destOrd="0" presId="urn:microsoft.com/office/officeart/2005/8/layout/chevron1"/>
    <dgm:cxn modelId="{0DA0222C-5648-40F8-A3FC-732CF839A610}" type="presParOf" srcId="{6C3ECD4B-83BD-4720-9900-DC0F8DED96AF}" destId="{CEE51F08-3407-4C37-9072-C76B9F27BEE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F2D190-772E-43CF-A7FE-139362BA19A6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BF1AF81-40FF-4355-A14B-BEA4A16EC235}">
      <dgm:prSet phldrT="[Text]" custT="1"/>
      <dgm:spPr>
        <a:solidFill>
          <a:srgbClr val="00829C">
            <a:alpha val="90000"/>
          </a:srgbClr>
        </a:solidFill>
      </dgm:spPr>
      <dgm:t>
        <a:bodyPr/>
        <a:lstStyle/>
        <a:p>
          <a:r>
            <a:rPr lang="de-DE" altLang="de-DE" sz="1800" b="1" dirty="0" smtClean="0">
              <a:solidFill>
                <a:schemeClr val="bg1"/>
              </a:solidFill>
            </a:rPr>
            <a:t>Fähigkeiten / Möglichkeiten der Person, den Anforderungen gerecht zu werden</a:t>
          </a:r>
          <a:endParaRPr lang="de-DE" sz="1800" b="1" dirty="0">
            <a:solidFill>
              <a:schemeClr val="bg1"/>
            </a:solidFill>
          </a:endParaRPr>
        </a:p>
      </dgm:t>
    </dgm:pt>
    <dgm:pt modelId="{9B6E2995-F20A-4814-99CC-E0B98E6C7940}" type="parTrans" cxnId="{0F204BD8-CCF5-4A7D-854E-A04ECC659E5E}">
      <dgm:prSet/>
      <dgm:spPr/>
      <dgm:t>
        <a:bodyPr/>
        <a:lstStyle/>
        <a:p>
          <a:endParaRPr lang="de-DE"/>
        </a:p>
      </dgm:t>
    </dgm:pt>
    <dgm:pt modelId="{2D0F062C-385E-490B-8560-945D446361F3}" type="sibTrans" cxnId="{0F204BD8-CCF5-4A7D-854E-A04ECC659E5E}">
      <dgm:prSet/>
      <dgm:spPr/>
      <dgm:t>
        <a:bodyPr/>
        <a:lstStyle/>
        <a:p>
          <a:endParaRPr lang="de-DE"/>
        </a:p>
      </dgm:t>
    </dgm:pt>
    <dgm:pt modelId="{459486D8-37C7-4715-860B-5B5E89439080}">
      <dgm:prSet phldrT="[Text]" custT="1"/>
      <dgm:spPr>
        <a:solidFill>
          <a:srgbClr val="00829C"/>
        </a:solidFill>
      </dgm:spPr>
      <dgm:t>
        <a:bodyPr/>
        <a:lstStyle/>
        <a:p>
          <a:r>
            <a:rPr lang="de-DE" sz="1800" b="1" dirty="0" smtClean="0">
              <a:solidFill>
                <a:schemeClr val="bg1"/>
              </a:solidFill>
            </a:rPr>
            <a:t>Anforderungen der Umwelt</a:t>
          </a:r>
          <a:endParaRPr lang="de-DE" sz="1800" b="1" dirty="0">
            <a:solidFill>
              <a:schemeClr val="bg1"/>
            </a:solidFill>
          </a:endParaRPr>
        </a:p>
      </dgm:t>
    </dgm:pt>
    <dgm:pt modelId="{7D68262E-1AE2-4721-A21A-3432D87D3BB9}" type="parTrans" cxnId="{2D3A75B1-7813-4C09-B298-3251C1B31EFC}">
      <dgm:prSet/>
      <dgm:spPr/>
      <dgm:t>
        <a:bodyPr/>
        <a:lstStyle/>
        <a:p>
          <a:endParaRPr lang="de-DE"/>
        </a:p>
      </dgm:t>
    </dgm:pt>
    <dgm:pt modelId="{F46A876B-1172-43E6-B641-49FCD22FE690}" type="sibTrans" cxnId="{2D3A75B1-7813-4C09-B298-3251C1B31EFC}">
      <dgm:prSet/>
      <dgm:spPr/>
      <dgm:t>
        <a:bodyPr/>
        <a:lstStyle/>
        <a:p>
          <a:endParaRPr lang="de-DE"/>
        </a:p>
      </dgm:t>
    </dgm:pt>
    <dgm:pt modelId="{613BD6B5-9391-459B-B645-4AB2180E9BD4}">
      <dgm:prSet phldrT="[Text]" custT="1"/>
      <dgm:spPr>
        <a:noFill/>
        <a:ln>
          <a:noFill/>
        </a:ln>
      </dgm:spPr>
      <dgm:t>
        <a:bodyPr/>
        <a:lstStyle/>
        <a:p>
          <a:endParaRPr lang="de-DE" sz="1000" dirty="0">
            <a:solidFill>
              <a:schemeClr val="bg1"/>
            </a:solidFill>
          </a:endParaRPr>
        </a:p>
      </dgm:t>
    </dgm:pt>
    <dgm:pt modelId="{BA670AC1-5710-44A0-933C-EE297C1C0A36}" type="sibTrans" cxnId="{3E9FB585-13CB-454E-98F7-2CCBDC714079}">
      <dgm:prSet/>
      <dgm:spPr/>
      <dgm:t>
        <a:bodyPr/>
        <a:lstStyle/>
        <a:p>
          <a:endParaRPr lang="de-DE"/>
        </a:p>
      </dgm:t>
    </dgm:pt>
    <dgm:pt modelId="{D855DC88-B218-4A3A-8A73-EE71FC44341C}" type="parTrans" cxnId="{3E9FB585-13CB-454E-98F7-2CCBDC714079}">
      <dgm:prSet/>
      <dgm:spPr/>
      <dgm:t>
        <a:bodyPr/>
        <a:lstStyle/>
        <a:p>
          <a:endParaRPr lang="de-DE"/>
        </a:p>
      </dgm:t>
    </dgm:pt>
    <dgm:pt modelId="{366927D9-278F-41EB-BA40-A0A3F39B2687}">
      <dgm:prSet phldrT="[Text]"/>
      <dgm:spPr>
        <a:noFill/>
        <a:ln>
          <a:noFill/>
        </a:ln>
      </dgm:spPr>
      <dgm:t>
        <a:bodyPr/>
        <a:lstStyle/>
        <a:p>
          <a:endParaRPr lang="de-DE" dirty="0">
            <a:solidFill>
              <a:schemeClr val="bg1"/>
            </a:solidFill>
          </a:endParaRPr>
        </a:p>
      </dgm:t>
    </dgm:pt>
    <dgm:pt modelId="{087D50A2-57D5-4738-8D66-F6183D2F72D2}" type="parTrans" cxnId="{9E6C0DF2-A839-4C5C-BA15-8C02C2E332F9}">
      <dgm:prSet/>
      <dgm:spPr/>
      <dgm:t>
        <a:bodyPr/>
        <a:lstStyle/>
        <a:p>
          <a:endParaRPr lang="de-DE"/>
        </a:p>
      </dgm:t>
    </dgm:pt>
    <dgm:pt modelId="{A45065AE-51E4-4EC9-B55B-5F258DBB3966}" type="sibTrans" cxnId="{9E6C0DF2-A839-4C5C-BA15-8C02C2E332F9}">
      <dgm:prSet/>
      <dgm:spPr/>
      <dgm:t>
        <a:bodyPr/>
        <a:lstStyle/>
        <a:p>
          <a:endParaRPr lang="de-DE"/>
        </a:p>
      </dgm:t>
    </dgm:pt>
    <dgm:pt modelId="{FAB9FE1E-13C7-4BB0-87DF-6F89993E130C}">
      <dgm:prSet phldrT="[Text]" custT="1"/>
      <dgm:spPr>
        <a:noFill/>
        <a:ln>
          <a:noFill/>
        </a:ln>
      </dgm:spPr>
      <dgm:t>
        <a:bodyPr/>
        <a:lstStyle/>
        <a:p>
          <a:endParaRPr lang="de-DE" sz="1000" dirty="0">
            <a:solidFill>
              <a:schemeClr val="bg1"/>
            </a:solidFill>
          </a:endParaRPr>
        </a:p>
      </dgm:t>
    </dgm:pt>
    <dgm:pt modelId="{26CB3FFA-B3D9-4309-9BDB-AF9F652C992D}" type="parTrans" cxnId="{75AE007A-CEF7-4D2F-A4FB-0A32E98F982D}">
      <dgm:prSet/>
      <dgm:spPr/>
      <dgm:t>
        <a:bodyPr/>
        <a:lstStyle/>
        <a:p>
          <a:endParaRPr lang="de-DE"/>
        </a:p>
      </dgm:t>
    </dgm:pt>
    <dgm:pt modelId="{533535B1-B6C8-41F4-BF10-3E61FF66C4D1}" type="sibTrans" cxnId="{75AE007A-CEF7-4D2F-A4FB-0A32E98F982D}">
      <dgm:prSet/>
      <dgm:spPr/>
      <dgm:t>
        <a:bodyPr/>
        <a:lstStyle/>
        <a:p>
          <a:endParaRPr lang="de-DE"/>
        </a:p>
      </dgm:t>
    </dgm:pt>
    <dgm:pt modelId="{49DF6C8D-3BAC-4071-8174-569F80C6033B}" type="pres">
      <dgm:prSet presAssocID="{FBF2D190-772E-43CF-A7FE-139362BA19A6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E139078-E115-4EA0-99D6-36ADB8C2AAE3}" type="pres">
      <dgm:prSet presAssocID="{FBF2D190-772E-43CF-A7FE-139362BA19A6}" presName="dummyMaxCanvas" presStyleCnt="0"/>
      <dgm:spPr/>
    </dgm:pt>
    <dgm:pt modelId="{02939E31-88D9-4860-86C1-3CDF0987E3BC}" type="pres">
      <dgm:prSet presAssocID="{FBF2D190-772E-43CF-A7FE-139362BA19A6}" presName="parentComposite" presStyleCnt="0"/>
      <dgm:spPr/>
    </dgm:pt>
    <dgm:pt modelId="{8A292346-8E0F-4EA3-A941-84D1E1F49215}" type="pres">
      <dgm:prSet presAssocID="{FBF2D190-772E-43CF-A7FE-139362BA19A6}" presName="parent1" presStyleLbl="alignAccFollowNode1" presStyleIdx="0" presStyleCnt="4" custLinFactY="100000" custLinFactNeighborX="4381" custLinFactNeighborY="100000">
        <dgm:presLayoutVars>
          <dgm:chMax val="4"/>
        </dgm:presLayoutVars>
      </dgm:prSet>
      <dgm:spPr/>
      <dgm:t>
        <a:bodyPr/>
        <a:lstStyle/>
        <a:p>
          <a:endParaRPr lang="de-DE"/>
        </a:p>
      </dgm:t>
    </dgm:pt>
    <dgm:pt modelId="{3E44567B-2CDE-4A68-915D-E97B1D0F69DD}" type="pres">
      <dgm:prSet presAssocID="{FBF2D190-772E-43CF-A7FE-139362BA19A6}" presName="parent2" presStyleLbl="alignAccFollowNode1" presStyleIdx="1" presStyleCnt="4" custLinFactY="94915" custLinFactNeighborX="-5339" custLinFactNeighborY="100000">
        <dgm:presLayoutVars>
          <dgm:chMax val="4"/>
        </dgm:presLayoutVars>
      </dgm:prSet>
      <dgm:spPr/>
      <dgm:t>
        <a:bodyPr/>
        <a:lstStyle/>
        <a:p>
          <a:endParaRPr lang="de-DE"/>
        </a:p>
      </dgm:t>
    </dgm:pt>
    <dgm:pt modelId="{39C67008-C0BB-486F-98EC-58848CE8E0C3}" type="pres">
      <dgm:prSet presAssocID="{FBF2D190-772E-43CF-A7FE-139362BA19A6}" presName="childrenComposite" presStyleCnt="0"/>
      <dgm:spPr/>
    </dgm:pt>
    <dgm:pt modelId="{5AE8A2F3-B051-46CA-AC28-30699B459FD5}" type="pres">
      <dgm:prSet presAssocID="{FBF2D190-772E-43CF-A7FE-139362BA19A6}" presName="dummyMaxCanvas_ChildArea" presStyleCnt="0"/>
      <dgm:spPr/>
    </dgm:pt>
    <dgm:pt modelId="{4A831E6C-D0D9-4ECB-BF20-0DC710A3338B}" type="pres">
      <dgm:prSet presAssocID="{FBF2D190-772E-43CF-A7FE-139362BA19A6}" presName="fulcrum" presStyleLbl="alignAccFollowNode1" presStyleIdx="2" presStyleCnt="4"/>
      <dgm:spPr>
        <a:solidFill>
          <a:srgbClr val="00829C">
            <a:alpha val="90000"/>
          </a:srgbClr>
        </a:solidFill>
        <a:ln>
          <a:noFill/>
        </a:ln>
      </dgm:spPr>
      <dgm:t>
        <a:bodyPr/>
        <a:lstStyle/>
        <a:p>
          <a:endParaRPr lang="de-DE"/>
        </a:p>
      </dgm:t>
    </dgm:pt>
    <dgm:pt modelId="{45E62C8F-5E16-4097-A6DE-6633675885B4}" type="pres">
      <dgm:prSet presAssocID="{FBF2D190-772E-43CF-A7FE-139362BA19A6}" presName="balance_21" presStyleLbl="alignAccFollowNode1" presStyleIdx="3" presStyleCnt="4">
        <dgm:presLayoutVars>
          <dgm:bulletEnabled val="1"/>
        </dgm:presLayoutVars>
      </dgm:prSet>
      <dgm:spPr>
        <a:solidFill>
          <a:srgbClr val="00829C">
            <a:alpha val="90000"/>
          </a:srgbClr>
        </a:solidFill>
        <a:ln>
          <a:noFill/>
        </a:ln>
      </dgm:spPr>
      <dgm:t>
        <a:bodyPr/>
        <a:lstStyle/>
        <a:p>
          <a:endParaRPr lang="de-DE"/>
        </a:p>
      </dgm:t>
    </dgm:pt>
    <dgm:pt modelId="{536A79C0-CA08-46D3-94D1-CF1A4566FEF7}" type="pres">
      <dgm:prSet presAssocID="{FBF2D190-772E-43CF-A7FE-139362BA19A6}" presName="left_21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565AC8-600F-4D34-BD60-EC1BBE35EFB6}" type="pres">
      <dgm:prSet presAssocID="{FBF2D190-772E-43CF-A7FE-139362BA19A6}" presName="left_21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81C9E2-4B12-41C2-BDCE-4D509B86D5B6}" type="pres">
      <dgm:prSet presAssocID="{FBF2D190-772E-43CF-A7FE-139362BA19A6}" presName="right_21_1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C1246D2-2B21-4C4A-B31D-322A288BF7A0}" type="presOf" srcId="{FBF2D190-772E-43CF-A7FE-139362BA19A6}" destId="{49DF6C8D-3BAC-4071-8174-569F80C6033B}" srcOrd="0" destOrd="0" presId="urn:microsoft.com/office/officeart/2005/8/layout/balance1"/>
    <dgm:cxn modelId="{75AE007A-CEF7-4D2F-A4FB-0A32E98F982D}" srcId="{613BD6B5-9391-459B-B645-4AB2180E9BD4}" destId="{FAB9FE1E-13C7-4BB0-87DF-6F89993E130C}" srcOrd="1" destOrd="0" parTransId="{26CB3FFA-B3D9-4309-9BDB-AF9F652C992D}" sibTransId="{533535B1-B6C8-41F4-BF10-3E61FF66C4D1}"/>
    <dgm:cxn modelId="{0C2388F0-86CD-43D6-952B-2F2F57A2C64E}" type="presOf" srcId="{7BF1AF81-40FF-4355-A14B-BEA4A16EC235}" destId="{3081C9E2-4B12-41C2-BDCE-4D509B86D5B6}" srcOrd="0" destOrd="0" presId="urn:microsoft.com/office/officeart/2005/8/layout/balance1"/>
    <dgm:cxn modelId="{7C356763-F1BB-4776-A661-D93598A31EB0}" type="presOf" srcId="{366927D9-278F-41EB-BA40-A0A3F39B2687}" destId="{3E44567B-2CDE-4A68-915D-E97B1D0F69DD}" srcOrd="0" destOrd="0" presId="urn:microsoft.com/office/officeart/2005/8/layout/balance1"/>
    <dgm:cxn modelId="{76A01313-1BE6-4D63-8DE5-A0A5A129FF44}" type="presOf" srcId="{459486D8-37C7-4715-860B-5B5E89439080}" destId="{536A79C0-CA08-46D3-94D1-CF1A4566FEF7}" srcOrd="0" destOrd="0" presId="urn:microsoft.com/office/officeart/2005/8/layout/balance1"/>
    <dgm:cxn modelId="{9E6C0DF2-A839-4C5C-BA15-8C02C2E332F9}" srcId="{FBF2D190-772E-43CF-A7FE-139362BA19A6}" destId="{366927D9-278F-41EB-BA40-A0A3F39B2687}" srcOrd="1" destOrd="0" parTransId="{087D50A2-57D5-4738-8D66-F6183D2F72D2}" sibTransId="{A45065AE-51E4-4EC9-B55B-5F258DBB3966}"/>
    <dgm:cxn modelId="{2D3A75B1-7813-4C09-B298-3251C1B31EFC}" srcId="{613BD6B5-9391-459B-B645-4AB2180E9BD4}" destId="{459486D8-37C7-4715-860B-5B5E89439080}" srcOrd="0" destOrd="0" parTransId="{7D68262E-1AE2-4721-A21A-3432D87D3BB9}" sibTransId="{F46A876B-1172-43E6-B641-49FCD22FE690}"/>
    <dgm:cxn modelId="{0F204BD8-CCF5-4A7D-854E-A04ECC659E5E}" srcId="{366927D9-278F-41EB-BA40-A0A3F39B2687}" destId="{7BF1AF81-40FF-4355-A14B-BEA4A16EC235}" srcOrd="0" destOrd="0" parTransId="{9B6E2995-F20A-4814-99CC-E0B98E6C7940}" sibTransId="{2D0F062C-385E-490B-8560-945D446361F3}"/>
    <dgm:cxn modelId="{76827355-3913-4DC0-823C-DEBC08E3D457}" type="presOf" srcId="{FAB9FE1E-13C7-4BB0-87DF-6F89993E130C}" destId="{F2565AC8-600F-4D34-BD60-EC1BBE35EFB6}" srcOrd="0" destOrd="0" presId="urn:microsoft.com/office/officeart/2005/8/layout/balance1"/>
    <dgm:cxn modelId="{3E9FB585-13CB-454E-98F7-2CCBDC714079}" srcId="{FBF2D190-772E-43CF-A7FE-139362BA19A6}" destId="{613BD6B5-9391-459B-B645-4AB2180E9BD4}" srcOrd="0" destOrd="0" parTransId="{D855DC88-B218-4A3A-8A73-EE71FC44341C}" sibTransId="{BA670AC1-5710-44A0-933C-EE297C1C0A36}"/>
    <dgm:cxn modelId="{56168255-0223-478F-9472-E043C8687DEB}" type="presOf" srcId="{613BD6B5-9391-459B-B645-4AB2180E9BD4}" destId="{8A292346-8E0F-4EA3-A941-84D1E1F49215}" srcOrd="0" destOrd="0" presId="urn:microsoft.com/office/officeart/2005/8/layout/balance1"/>
    <dgm:cxn modelId="{52C6DADE-C0CE-4C03-992F-CF213B3C314D}" type="presParOf" srcId="{49DF6C8D-3BAC-4071-8174-569F80C6033B}" destId="{7E139078-E115-4EA0-99D6-36ADB8C2AAE3}" srcOrd="0" destOrd="0" presId="urn:microsoft.com/office/officeart/2005/8/layout/balance1"/>
    <dgm:cxn modelId="{4C3A4C68-C255-4F65-A0C4-69E270391AB9}" type="presParOf" srcId="{49DF6C8D-3BAC-4071-8174-569F80C6033B}" destId="{02939E31-88D9-4860-86C1-3CDF0987E3BC}" srcOrd="1" destOrd="0" presId="urn:microsoft.com/office/officeart/2005/8/layout/balance1"/>
    <dgm:cxn modelId="{76489038-00EE-43E1-BB6A-3B16A71569AA}" type="presParOf" srcId="{02939E31-88D9-4860-86C1-3CDF0987E3BC}" destId="{8A292346-8E0F-4EA3-A941-84D1E1F49215}" srcOrd="0" destOrd="0" presId="urn:microsoft.com/office/officeart/2005/8/layout/balance1"/>
    <dgm:cxn modelId="{4590A492-66D3-4637-84C5-C8979E84AB55}" type="presParOf" srcId="{02939E31-88D9-4860-86C1-3CDF0987E3BC}" destId="{3E44567B-2CDE-4A68-915D-E97B1D0F69DD}" srcOrd="1" destOrd="0" presId="urn:microsoft.com/office/officeart/2005/8/layout/balance1"/>
    <dgm:cxn modelId="{4F56AE35-DB59-4B62-83DD-3A1A004E5AA6}" type="presParOf" srcId="{49DF6C8D-3BAC-4071-8174-569F80C6033B}" destId="{39C67008-C0BB-486F-98EC-58848CE8E0C3}" srcOrd="2" destOrd="0" presId="urn:microsoft.com/office/officeart/2005/8/layout/balance1"/>
    <dgm:cxn modelId="{B4504BCC-3A5B-42E3-96A3-661F91D772E3}" type="presParOf" srcId="{39C67008-C0BB-486F-98EC-58848CE8E0C3}" destId="{5AE8A2F3-B051-46CA-AC28-30699B459FD5}" srcOrd="0" destOrd="0" presId="urn:microsoft.com/office/officeart/2005/8/layout/balance1"/>
    <dgm:cxn modelId="{13FFF70A-3127-4EA7-9AF6-8F502DA62CA9}" type="presParOf" srcId="{39C67008-C0BB-486F-98EC-58848CE8E0C3}" destId="{4A831E6C-D0D9-4ECB-BF20-0DC710A3338B}" srcOrd="1" destOrd="0" presId="urn:microsoft.com/office/officeart/2005/8/layout/balance1"/>
    <dgm:cxn modelId="{688C4254-74F2-4924-AAE5-A2CE6B48559B}" type="presParOf" srcId="{39C67008-C0BB-486F-98EC-58848CE8E0C3}" destId="{45E62C8F-5E16-4097-A6DE-6633675885B4}" srcOrd="2" destOrd="0" presId="urn:microsoft.com/office/officeart/2005/8/layout/balance1"/>
    <dgm:cxn modelId="{43110F17-FFE2-43F5-9A0B-6B66B96226CB}" type="presParOf" srcId="{39C67008-C0BB-486F-98EC-58848CE8E0C3}" destId="{536A79C0-CA08-46D3-94D1-CF1A4566FEF7}" srcOrd="3" destOrd="0" presId="urn:microsoft.com/office/officeart/2005/8/layout/balance1"/>
    <dgm:cxn modelId="{49D33306-8661-4D78-B2BA-F7C9F24713A6}" type="presParOf" srcId="{39C67008-C0BB-486F-98EC-58848CE8E0C3}" destId="{F2565AC8-600F-4D34-BD60-EC1BBE35EFB6}" srcOrd="4" destOrd="0" presId="urn:microsoft.com/office/officeart/2005/8/layout/balance1"/>
    <dgm:cxn modelId="{6B8297DE-B411-4878-AF93-E52DC1323962}" type="presParOf" srcId="{39C67008-C0BB-486F-98EC-58848CE8E0C3}" destId="{3081C9E2-4B12-41C2-BDCE-4D509B86D5B6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1F6AF6-4DA7-44E9-8F21-FE4A67905027}" type="doc">
      <dgm:prSet loTypeId="urn:microsoft.com/office/officeart/2005/8/layout/vList5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3A07B14B-246D-4CE1-AD4F-57089CA5C0E1}">
      <dgm:prSet/>
      <dgm:spPr>
        <a:xfrm>
          <a:off x="0" y="2625"/>
          <a:ext cx="4974336" cy="1732607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de-DE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Dauerzustände</a:t>
          </a:r>
          <a:endParaRPr lang="de-DE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AE26FCBF-FDBB-4D5B-BD2E-5903E2E085A7}" type="parTrans" cxnId="{2F491CFB-13B4-49D4-A138-90A6FA8B0580}">
      <dgm:prSet/>
      <dgm:spPr/>
      <dgm:t>
        <a:bodyPr/>
        <a:lstStyle/>
        <a:p>
          <a:endParaRPr lang="de-DE"/>
        </a:p>
      </dgm:t>
    </dgm:pt>
    <dgm:pt modelId="{3B60E367-F83F-4FBF-A42D-60184F1AB61E}" type="sibTrans" cxnId="{2F491CFB-13B4-49D4-A138-90A6FA8B0580}">
      <dgm:prSet/>
      <dgm:spPr/>
      <dgm:t>
        <a:bodyPr/>
        <a:lstStyle/>
        <a:p>
          <a:endParaRPr lang="de-DE"/>
        </a:p>
      </dgm:t>
    </dgm:pt>
    <dgm:pt modelId="{A8B3859E-80EF-470F-A856-9C468F20DD17}">
      <dgm:prSet/>
      <dgm:spPr>
        <a:xfrm rot="5400000">
          <a:off x="8702924" y="-3552702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Lärm, Klima,..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8E560A26-8A35-4B26-B139-3D272F6AB752}" type="parTrans" cxnId="{0DA941B7-8DD4-47F7-BF8C-E5C94804F28F}">
      <dgm:prSet/>
      <dgm:spPr/>
      <dgm:t>
        <a:bodyPr/>
        <a:lstStyle/>
        <a:p>
          <a:endParaRPr lang="de-DE"/>
        </a:p>
      </dgm:t>
    </dgm:pt>
    <dgm:pt modelId="{CEC4DDFB-E599-4DA0-B142-2A438751311A}" type="sibTrans" cxnId="{0DA941B7-8DD4-47F7-BF8C-E5C94804F28F}">
      <dgm:prSet/>
      <dgm:spPr/>
      <dgm:t>
        <a:bodyPr/>
        <a:lstStyle/>
        <a:p>
          <a:endParaRPr lang="de-DE"/>
        </a:p>
      </dgm:t>
    </dgm:pt>
    <dgm:pt modelId="{A1469C1E-1D03-4266-9A83-DF692FCB2EE3}">
      <dgm:prSet/>
      <dgm:spPr>
        <a:xfrm rot="5400000">
          <a:off x="8702924" y="-3552702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Zeitdruck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A0C590B5-5665-4109-9F74-FC8FF95F0FAB}" type="parTrans" cxnId="{BE7196BD-E7B1-4AB9-ACAF-54EB2A887D84}">
      <dgm:prSet/>
      <dgm:spPr/>
      <dgm:t>
        <a:bodyPr/>
        <a:lstStyle/>
        <a:p>
          <a:endParaRPr lang="de-DE"/>
        </a:p>
      </dgm:t>
    </dgm:pt>
    <dgm:pt modelId="{C0F34CC4-AE76-484F-BAD0-F94C17AA6099}" type="sibTrans" cxnId="{BE7196BD-E7B1-4AB9-ACAF-54EB2A887D84}">
      <dgm:prSet/>
      <dgm:spPr/>
      <dgm:t>
        <a:bodyPr/>
        <a:lstStyle/>
        <a:p>
          <a:endParaRPr lang="de-DE"/>
        </a:p>
      </dgm:t>
    </dgm:pt>
    <dgm:pt modelId="{84144735-84ED-441A-A95B-5829A3009D92}">
      <dgm:prSet/>
      <dgm:spPr>
        <a:xfrm rot="5400000">
          <a:off x="8702924" y="-3552702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Monotonie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E71D4196-A1C4-4612-BD32-0C5C70C3E2C9}" type="parTrans" cxnId="{C3D0C263-EC70-4BCA-B718-1F8C77A855C0}">
      <dgm:prSet/>
      <dgm:spPr/>
      <dgm:t>
        <a:bodyPr/>
        <a:lstStyle/>
        <a:p>
          <a:endParaRPr lang="de-DE"/>
        </a:p>
      </dgm:t>
    </dgm:pt>
    <dgm:pt modelId="{E9A220A5-B1D2-4339-BE2B-B0CECC793372}" type="sibTrans" cxnId="{C3D0C263-EC70-4BCA-B718-1F8C77A855C0}">
      <dgm:prSet/>
      <dgm:spPr/>
      <dgm:t>
        <a:bodyPr/>
        <a:lstStyle/>
        <a:p>
          <a:endParaRPr lang="de-DE"/>
        </a:p>
      </dgm:t>
    </dgm:pt>
    <dgm:pt modelId="{7AFC1E46-43F9-4E68-9D8F-AA0A2DC89B1E}">
      <dgm:prSet/>
      <dgm:spPr>
        <a:xfrm>
          <a:off x="0" y="1821863"/>
          <a:ext cx="4974336" cy="1732607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de-DE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Ereignisse</a:t>
          </a:r>
          <a:endParaRPr lang="de-DE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FB1C7AB4-EAF5-453B-86CE-48AD4E6A69A7}" type="parTrans" cxnId="{7A01266C-C4A7-4862-960B-5A0F3EA59390}">
      <dgm:prSet/>
      <dgm:spPr/>
      <dgm:t>
        <a:bodyPr/>
        <a:lstStyle/>
        <a:p>
          <a:endParaRPr lang="de-DE"/>
        </a:p>
      </dgm:t>
    </dgm:pt>
    <dgm:pt modelId="{C77B75AF-4D08-485F-AC84-B6896D31C085}" type="sibTrans" cxnId="{7A01266C-C4A7-4862-960B-5A0F3EA59390}">
      <dgm:prSet/>
      <dgm:spPr/>
      <dgm:t>
        <a:bodyPr/>
        <a:lstStyle/>
        <a:p>
          <a:endParaRPr lang="de-DE"/>
        </a:p>
      </dgm:t>
    </dgm:pt>
    <dgm:pt modelId="{24DB3187-0ED5-4A79-AC41-FEB3963C15EA}">
      <dgm:prSet/>
      <dgm:spPr>
        <a:xfrm rot="5400000">
          <a:off x="8702924" y="-1733464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Unterbrechungen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7151DADF-E804-4039-93E8-A5444BD2C72F}" type="parTrans" cxnId="{85AE366E-588D-4E2B-AAEA-A15001DAEDC8}">
      <dgm:prSet/>
      <dgm:spPr/>
      <dgm:t>
        <a:bodyPr/>
        <a:lstStyle/>
        <a:p>
          <a:endParaRPr lang="de-DE"/>
        </a:p>
      </dgm:t>
    </dgm:pt>
    <dgm:pt modelId="{9364A7F3-2557-4D89-AEFE-EC5261B72B84}" type="sibTrans" cxnId="{85AE366E-588D-4E2B-AAEA-A15001DAEDC8}">
      <dgm:prSet/>
      <dgm:spPr/>
      <dgm:t>
        <a:bodyPr/>
        <a:lstStyle/>
        <a:p>
          <a:endParaRPr lang="de-DE"/>
        </a:p>
      </dgm:t>
    </dgm:pt>
    <dgm:pt modelId="{F0317F92-4B64-4481-9F61-7AE072C81216}">
      <dgm:prSet/>
      <dgm:spPr>
        <a:xfrm rot="5400000">
          <a:off x="8702924" y="-1733464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informatorische Hindernisse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487FE41E-D27C-4464-A4B4-35BFBE719547}" type="parTrans" cxnId="{42CEAB95-2500-42BC-BD96-6F7528E1BBF3}">
      <dgm:prSet/>
      <dgm:spPr/>
      <dgm:t>
        <a:bodyPr/>
        <a:lstStyle/>
        <a:p>
          <a:endParaRPr lang="de-DE"/>
        </a:p>
      </dgm:t>
    </dgm:pt>
    <dgm:pt modelId="{450AA837-D570-43D6-9BA4-6F371531B67C}" type="sibTrans" cxnId="{42CEAB95-2500-42BC-BD96-6F7528E1BBF3}">
      <dgm:prSet/>
      <dgm:spPr/>
      <dgm:t>
        <a:bodyPr/>
        <a:lstStyle/>
        <a:p>
          <a:endParaRPr lang="de-DE"/>
        </a:p>
      </dgm:t>
    </dgm:pt>
    <dgm:pt modelId="{CB68CA64-160C-4EF6-9D14-382178E90983}">
      <dgm:prSet/>
      <dgm:spPr>
        <a:xfrm rot="5400000">
          <a:off x="8702924" y="-1733464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motorische Hindernisse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F909D360-BF98-4FAD-9643-B2D5691686E9}" type="parTrans" cxnId="{7007FF61-2514-4614-A7F1-E346AE63F872}">
      <dgm:prSet/>
      <dgm:spPr/>
      <dgm:t>
        <a:bodyPr/>
        <a:lstStyle/>
        <a:p>
          <a:endParaRPr lang="de-DE"/>
        </a:p>
      </dgm:t>
    </dgm:pt>
    <dgm:pt modelId="{ED8EE0B7-25FB-46FB-8419-FF016E3F8032}" type="sibTrans" cxnId="{7007FF61-2514-4614-A7F1-E346AE63F872}">
      <dgm:prSet/>
      <dgm:spPr/>
      <dgm:t>
        <a:bodyPr/>
        <a:lstStyle/>
        <a:p>
          <a:endParaRPr lang="de-DE"/>
        </a:p>
      </dgm:t>
    </dgm:pt>
    <dgm:pt modelId="{AD9806A5-048F-4EF9-9F0F-C593E0626ABD}">
      <dgm:prSet/>
      <dgm:spPr>
        <a:xfrm>
          <a:off x="0" y="3641101"/>
          <a:ext cx="4974336" cy="1732607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de-DE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Rahmenbedingungen</a:t>
          </a:r>
          <a:endParaRPr lang="de-DE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489625AD-83E8-4354-83FB-046608EC8C94}" type="parTrans" cxnId="{91436C20-AD9C-4B55-94AA-42AB5D600D5F}">
      <dgm:prSet/>
      <dgm:spPr/>
      <dgm:t>
        <a:bodyPr/>
        <a:lstStyle/>
        <a:p>
          <a:endParaRPr lang="de-DE"/>
        </a:p>
      </dgm:t>
    </dgm:pt>
    <dgm:pt modelId="{74D0513D-B75C-4304-AAE6-252C5ACFD6D6}" type="sibTrans" cxnId="{91436C20-AD9C-4B55-94AA-42AB5D600D5F}">
      <dgm:prSet/>
      <dgm:spPr/>
      <dgm:t>
        <a:bodyPr/>
        <a:lstStyle/>
        <a:p>
          <a:endParaRPr lang="de-DE"/>
        </a:p>
      </dgm:t>
    </dgm:pt>
    <dgm:pt modelId="{E505B68B-856C-4C0E-B4E9-A3E9213E2147}">
      <dgm:prSet/>
      <dgm:spPr>
        <a:xfrm rot="5400000">
          <a:off x="8702924" y="85773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unsicherer Arbeitsplatz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99C06FA8-C5F6-49FB-87AD-5C38EC04969E}" type="parTrans" cxnId="{E2FD1823-036B-4639-AF23-2225959D50AE}">
      <dgm:prSet/>
      <dgm:spPr/>
      <dgm:t>
        <a:bodyPr/>
        <a:lstStyle/>
        <a:p>
          <a:endParaRPr lang="de-DE"/>
        </a:p>
      </dgm:t>
    </dgm:pt>
    <dgm:pt modelId="{1414B9FE-7500-4423-981F-D199BB61F39B}" type="sibTrans" cxnId="{E2FD1823-036B-4639-AF23-2225959D50AE}">
      <dgm:prSet/>
      <dgm:spPr/>
      <dgm:t>
        <a:bodyPr/>
        <a:lstStyle/>
        <a:p>
          <a:endParaRPr lang="de-DE"/>
        </a:p>
      </dgm:t>
    </dgm:pt>
    <dgm:pt modelId="{5853C5D4-D410-4A1D-9CE1-4F9D1EF3FC49}">
      <dgm:prSet/>
      <dgm:spPr>
        <a:xfrm rot="5400000">
          <a:off x="8702924" y="85773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Arbeitsklima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1143AEDB-B229-4F82-9512-33CE8CA65617}" type="parTrans" cxnId="{E6729F4B-624A-4300-8CF5-981B2C1CDBEA}">
      <dgm:prSet/>
      <dgm:spPr/>
      <dgm:t>
        <a:bodyPr/>
        <a:lstStyle/>
        <a:p>
          <a:endParaRPr lang="de-DE"/>
        </a:p>
      </dgm:t>
    </dgm:pt>
    <dgm:pt modelId="{AAB2E1CB-95BE-44CA-A423-9920BE878E75}" type="sibTrans" cxnId="{E6729F4B-624A-4300-8CF5-981B2C1CDBEA}">
      <dgm:prSet/>
      <dgm:spPr/>
      <dgm:t>
        <a:bodyPr/>
        <a:lstStyle/>
        <a:p>
          <a:endParaRPr lang="de-DE"/>
        </a:p>
      </dgm:t>
    </dgm:pt>
    <dgm:pt modelId="{04F9E89C-DBFE-4A90-ABF4-FB9FAA9A82D8}">
      <dgm:prSet/>
      <dgm:spPr>
        <a:xfrm rot="5400000">
          <a:off x="8702924" y="85773"/>
          <a:ext cx="1386086" cy="8843264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marL="536575" indent="-179388" rtl="0"/>
          <a:r>
            <a:rPr lang="de-D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Schicht</a:t>
          </a:r>
          <a:endParaRPr lang="de-D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gm:t>
    </dgm:pt>
    <dgm:pt modelId="{479C1613-A395-493E-928B-9E1CD9C3B601}" type="parTrans" cxnId="{D7B172F6-9953-4A0A-803F-D80140D00EA0}">
      <dgm:prSet/>
      <dgm:spPr/>
      <dgm:t>
        <a:bodyPr/>
        <a:lstStyle/>
        <a:p>
          <a:endParaRPr lang="de-DE"/>
        </a:p>
      </dgm:t>
    </dgm:pt>
    <dgm:pt modelId="{AC0548A4-240E-41EF-807D-1E6037B825A4}" type="sibTrans" cxnId="{D7B172F6-9953-4A0A-803F-D80140D00EA0}">
      <dgm:prSet/>
      <dgm:spPr/>
      <dgm:t>
        <a:bodyPr/>
        <a:lstStyle/>
        <a:p>
          <a:endParaRPr lang="de-DE"/>
        </a:p>
      </dgm:t>
    </dgm:pt>
    <dgm:pt modelId="{2C208D91-961A-47A6-A489-1BABD8145C4E}" type="pres">
      <dgm:prSet presAssocID="{D01F6AF6-4DA7-44E9-8F21-FE4A679050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397AAE5-267F-4CB7-84C4-820E92561FA8}" type="pres">
      <dgm:prSet presAssocID="{3A07B14B-246D-4CE1-AD4F-57089CA5C0E1}" presName="linNode" presStyleCnt="0"/>
      <dgm:spPr/>
    </dgm:pt>
    <dgm:pt modelId="{02C11C3F-9AF7-446D-BCC2-E2ACB6F06547}" type="pres">
      <dgm:prSet presAssocID="{3A07B14B-246D-4CE1-AD4F-57089CA5C0E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E48C75-9B72-4706-8444-F4AEB49911E1}" type="pres">
      <dgm:prSet presAssocID="{3A07B14B-246D-4CE1-AD4F-57089CA5C0E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5E9596-8099-4D2D-91E5-53B9751900BD}" type="pres">
      <dgm:prSet presAssocID="{3B60E367-F83F-4FBF-A42D-60184F1AB61E}" presName="sp" presStyleCnt="0"/>
      <dgm:spPr/>
    </dgm:pt>
    <dgm:pt modelId="{B1229FEA-80CD-44E2-97E2-7121A17F9EB1}" type="pres">
      <dgm:prSet presAssocID="{7AFC1E46-43F9-4E68-9D8F-AA0A2DC89B1E}" presName="linNode" presStyleCnt="0"/>
      <dgm:spPr/>
    </dgm:pt>
    <dgm:pt modelId="{E0198BDB-01B6-480A-96AE-5857A84FF7BB}" type="pres">
      <dgm:prSet presAssocID="{7AFC1E46-43F9-4E68-9D8F-AA0A2DC89B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A41B72-66DB-4A45-808C-155D1F95D8CE}" type="pres">
      <dgm:prSet presAssocID="{7AFC1E46-43F9-4E68-9D8F-AA0A2DC89B1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DE8977-846B-489F-ABFA-73C8223D28D1}" type="pres">
      <dgm:prSet presAssocID="{C77B75AF-4D08-485F-AC84-B6896D31C085}" presName="sp" presStyleCnt="0"/>
      <dgm:spPr/>
    </dgm:pt>
    <dgm:pt modelId="{E2F76CDF-8500-4CCC-B55F-49E03E974683}" type="pres">
      <dgm:prSet presAssocID="{AD9806A5-048F-4EF9-9F0F-C593E0626ABD}" presName="linNode" presStyleCnt="0"/>
      <dgm:spPr/>
    </dgm:pt>
    <dgm:pt modelId="{EB5EE0C9-7411-4864-BD46-5182516C0FE6}" type="pres">
      <dgm:prSet presAssocID="{AD9806A5-048F-4EF9-9F0F-C593E0626AB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30CF2B-4DE7-4B0C-8800-C366EB892AD9}" type="pres">
      <dgm:prSet presAssocID="{AD9806A5-048F-4EF9-9F0F-C593E0626AB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EE23905-E5ED-4270-AC58-19EBD8BE5B98}" type="presOf" srcId="{84144735-84ED-441A-A95B-5829A3009D92}" destId="{5DE48C75-9B72-4706-8444-F4AEB49911E1}" srcOrd="0" destOrd="2" presId="urn:microsoft.com/office/officeart/2005/8/layout/vList5"/>
    <dgm:cxn modelId="{A979B7F7-F121-456F-9CD5-F3BD48C42EEF}" type="presOf" srcId="{5853C5D4-D410-4A1D-9CE1-4F9D1EF3FC49}" destId="{3730CF2B-4DE7-4B0C-8800-C366EB892AD9}" srcOrd="0" destOrd="1" presId="urn:microsoft.com/office/officeart/2005/8/layout/vList5"/>
    <dgm:cxn modelId="{7A01266C-C4A7-4862-960B-5A0F3EA59390}" srcId="{D01F6AF6-4DA7-44E9-8F21-FE4A67905027}" destId="{7AFC1E46-43F9-4E68-9D8F-AA0A2DC89B1E}" srcOrd="1" destOrd="0" parTransId="{FB1C7AB4-EAF5-453B-86CE-48AD4E6A69A7}" sibTransId="{C77B75AF-4D08-485F-AC84-B6896D31C085}"/>
    <dgm:cxn modelId="{E6729F4B-624A-4300-8CF5-981B2C1CDBEA}" srcId="{AD9806A5-048F-4EF9-9F0F-C593E0626ABD}" destId="{5853C5D4-D410-4A1D-9CE1-4F9D1EF3FC49}" srcOrd="1" destOrd="0" parTransId="{1143AEDB-B229-4F82-9512-33CE8CA65617}" sibTransId="{AAB2E1CB-95BE-44CA-A423-9920BE878E75}"/>
    <dgm:cxn modelId="{E2FD1823-036B-4639-AF23-2225959D50AE}" srcId="{AD9806A5-048F-4EF9-9F0F-C593E0626ABD}" destId="{E505B68B-856C-4C0E-B4E9-A3E9213E2147}" srcOrd="0" destOrd="0" parTransId="{99C06FA8-C5F6-49FB-87AD-5C38EC04969E}" sibTransId="{1414B9FE-7500-4423-981F-D199BB61F39B}"/>
    <dgm:cxn modelId="{7007FF61-2514-4614-A7F1-E346AE63F872}" srcId="{7AFC1E46-43F9-4E68-9D8F-AA0A2DC89B1E}" destId="{CB68CA64-160C-4EF6-9D14-382178E90983}" srcOrd="2" destOrd="0" parTransId="{F909D360-BF98-4FAD-9643-B2D5691686E9}" sibTransId="{ED8EE0B7-25FB-46FB-8419-FF016E3F8032}"/>
    <dgm:cxn modelId="{C67FDC40-2A67-4959-9FE7-D75ABA84B68D}" type="presOf" srcId="{F0317F92-4B64-4481-9F61-7AE072C81216}" destId="{B7A41B72-66DB-4A45-808C-155D1F95D8CE}" srcOrd="0" destOrd="1" presId="urn:microsoft.com/office/officeart/2005/8/layout/vList5"/>
    <dgm:cxn modelId="{A2B9D228-2976-4646-B8D5-52E6D1AAD54F}" type="presOf" srcId="{3A07B14B-246D-4CE1-AD4F-57089CA5C0E1}" destId="{02C11C3F-9AF7-446D-BCC2-E2ACB6F06547}" srcOrd="0" destOrd="0" presId="urn:microsoft.com/office/officeart/2005/8/layout/vList5"/>
    <dgm:cxn modelId="{8AE16BAB-D1E0-4200-91B5-ECD4935CFEC2}" type="presOf" srcId="{A1469C1E-1D03-4266-9A83-DF692FCB2EE3}" destId="{5DE48C75-9B72-4706-8444-F4AEB49911E1}" srcOrd="0" destOrd="1" presId="urn:microsoft.com/office/officeart/2005/8/layout/vList5"/>
    <dgm:cxn modelId="{76BFF626-4B52-4552-BFB7-046BD336FF6A}" type="presOf" srcId="{D01F6AF6-4DA7-44E9-8F21-FE4A67905027}" destId="{2C208D91-961A-47A6-A489-1BABD8145C4E}" srcOrd="0" destOrd="0" presId="urn:microsoft.com/office/officeart/2005/8/layout/vList5"/>
    <dgm:cxn modelId="{7EF2692F-4122-4C34-9F30-A01447F9597A}" type="presOf" srcId="{04F9E89C-DBFE-4A90-ABF4-FB9FAA9A82D8}" destId="{3730CF2B-4DE7-4B0C-8800-C366EB892AD9}" srcOrd="0" destOrd="2" presId="urn:microsoft.com/office/officeart/2005/8/layout/vList5"/>
    <dgm:cxn modelId="{FA5A6E44-3CD0-4522-B11E-05E75B62F92D}" type="presOf" srcId="{AD9806A5-048F-4EF9-9F0F-C593E0626ABD}" destId="{EB5EE0C9-7411-4864-BD46-5182516C0FE6}" srcOrd="0" destOrd="0" presId="urn:microsoft.com/office/officeart/2005/8/layout/vList5"/>
    <dgm:cxn modelId="{C3D0C263-EC70-4BCA-B718-1F8C77A855C0}" srcId="{3A07B14B-246D-4CE1-AD4F-57089CA5C0E1}" destId="{84144735-84ED-441A-A95B-5829A3009D92}" srcOrd="2" destOrd="0" parTransId="{E71D4196-A1C4-4612-BD32-0C5C70C3E2C9}" sibTransId="{E9A220A5-B1D2-4339-BE2B-B0CECC793372}"/>
    <dgm:cxn modelId="{A0797C47-98C7-49A3-95E5-F749EC0CBECB}" type="presOf" srcId="{E505B68B-856C-4C0E-B4E9-A3E9213E2147}" destId="{3730CF2B-4DE7-4B0C-8800-C366EB892AD9}" srcOrd="0" destOrd="0" presId="urn:microsoft.com/office/officeart/2005/8/layout/vList5"/>
    <dgm:cxn modelId="{D9D9C8A6-060E-453C-BF5F-D3832A1315FF}" type="presOf" srcId="{24DB3187-0ED5-4A79-AC41-FEB3963C15EA}" destId="{B7A41B72-66DB-4A45-808C-155D1F95D8CE}" srcOrd="0" destOrd="0" presId="urn:microsoft.com/office/officeart/2005/8/layout/vList5"/>
    <dgm:cxn modelId="{42CEAB95-2500-42BC-BD96-6F7528E1BBF3}" srcId="{7AFC1E46-43F9-4E68-9D8F-AA0A2DC89B1E}" destId="{F0317F92-4B64-4481-9F61-7AE072C81216}" srcOrd="1" destOrd="0" parTransId="{487FE41E-D27C-4464-A4B4-35BFBE719547}" sibTransId="{450AA837-D570-43D6-9BA4-6F371531B67C}"/>
    <dgm:cxn modelId="{85AE366E-588D-4E2B-AAEA-A15001DAEDC8}" srcId="{7AFC1E46-43F9-4E68-9D8F-AA0A2DC89B1E}" destId="{24DB3187-0ED5-4A79-AC41-FEB3963C15EA}" srcOrd="0" destOrd="0" parTransId="{7151DADF-E804-4039-93E8-A5444BD2C72F}" sibTransId="{9364A7F3-2557-4D89-AEFE-EC5261B72B84}"/>
    <dgm:cxn modelId="{0DA941B7-8DD4-47F7-BF8C-E5C94804F28F}" srcId="{3A07B14B-246D-4CE1-AD4F-57089CA5C0E1}" destId="{A8B3859E-80EF-470F-A856-9C468F20DD17}" srcOrd="0" destOrd="0" parTransId="{8E560A26-8A35-4B26-B139-3D272F6AB752}" sibTransId="{CEC4DDFB-E599-4DA0-B142-2A438751311A}"/>
    <dgm:cxn modelId="{BE7196BD-E7B1-4AB9-ACAF-54EB2A887D84}" srcId="{3A07B14B-246D-4CE1-AD4F-57089CA5C0E1}" destId="{A1469C1E-1D03-4266-9A83-DF692FCB2EE3}" srcOrd="1" destOrd="0" parTransId="{A0C590B5-5665-4109-9F74-FC8FF95F0FAB}" sibTransId="{C0F34CC4-AE76-484F-BAD0-F94C17AA6099}"/>
    <dgm:cxn modelId="{2F491CFB-13B4-49D4-A138-90A6FA8B0580}" srcId="{D01F6AF6-4DA7-44E9-8F21-FE4A67905027}" destId="{3A07B14B-246D-4CE1-AD4F-57089CA5C0E1}" srcOrd="0" destOrd="0" parTransId="{AE26FCBF-FDBB-4D5B-BD2E-5903E2E085A7}" sibTransId="{3B60E367-F83F-4FBF-A42D-60184F1AB61E}"/>
    <dgm:cxn modelId="{5AB21853-AB8B-4190-96BB-0B461C68C739}" type="presOf" srcId="{7AFC1E46-43F9-4E68-9D8F-AA0A2DC89B1E}" destId="{E0198BDB-01B6-480A-96AE-5857A84FF7BB}" srcOrd="0" destOrd="0" presId="urn:microsoft.com/office/officeart/2005/8/layout/vList5"/>
    <dgm:cxn modelId="{0286D89F-254F-436A-B425-316D8F0FE4F2}" type="presOf" srcId="{A8B3859E-80EF-470F-A856-9C468F20DD17}" destId="{5DE48C75-9B72-4706-8444-F4AEB49911E1}" srcOrd="0" destOrd="0" presId="urn:microsoft.com/office/officeart/2005/8/layout/vList5"/>
    <dgm:cxn modelId="{2A1AA6D4-56B0-44C4-8CBE-0F3BEC5969B0}" type="presOf" srcId="{CB68CA64-160C-4EF6-9D14-382178E90983}" destId="{B7A41B72-66DB-4A45-808C-155D1F95D8CE}" srcOrd="0" destOrd="2" presId="urn:microsoft.com/office/officeart/2005/8/layout/vList5"/>
    <dgm:cxn modelId="{D7B172F6-9953-4A0A-803F-D80140D00EA0}" srcId="{AD9806A5-048F-4EF9-9F0F-C593E0626ABD}" destId="{04F9E89C-DBFE-4A90-ABF4-FB9FAA9A82D8}" srcOrd="2" destOrd="0" parTransId="{479C1613-A395-493E-928B-9E1CD9C3B601}" sibTransId="{AC0548A4-240E-41EF-807D-1E6037B825A4}"/>
    <dgm:cxn modelId="{91436C20-AD9C-4B55-94AA-42AB5D600D5F}" srcId="{D01F6AF6-4DA7-44E9-8F21-FE4A67905027}" destId="{AD9806A5-048F-4EF9-9F0F-C593E0626ABD}" srcOrd="2" destOrd="0" parTransId="{489625AD-83E8-4354-83FB-046608EC8C94}" sibTransId="{74D0513D-B75C-4304-AAE6-252C5ACFD6D6}"/>
    <dgm:cxn modelId="{E1B5F20B-9206-49E8-8C02-81D84059A394}" type="presParOf" srcId="{2C208D91-961A-47A6-A489-1BABD8145C4E}" destId="{3397AAE5-267F-4CB7-84C4-820E92561FA8}" srcOrd="0" destOrd="0" presId="urn:microsoft.com/office/officeart/2005/8/layout/vList5"/>
    <dgm:cxn modelId="{818840E7-EFE7-4E43-8933-6FC395DF2C23}" type="presParOf" srcId="{3397AAE5-267F-4CB7-84C4-820E92561FA8}" destId="{02C11C3F-9AF7-446D-BCC2-E2ACB6F06547}" srcOrd="0" destOrd="0" presId="urn:microsoft.com/office/officeart/2005/8/layout/vList5"/>
    <dgm:cxn modelId="{46239DB9-E850-4B17-8393-593BED7EBFA9}" type="presParOf" srcId="{3397AAE5-267F-4CB7-84C4-820E92561FA8}" destId="{5DE48C75-9B72-4706-8444-F4AEB49911E1}" srcOrd="1" destOrd="0" presId="urn:microsoft.com/office/officeart/2005/8/layout/vList5"/>
    <dgm:cxn modelId="{6AFD7E74-1B72-4AAB-A4AD-89DABF55155B}" type="presParOf" srcId="{2C208D91-961A-47A6-A489-1BABD8145C4E}" destId="{415E9596-8099-4D2D-91E5-53B9751900BD}" srcOrd="1" destOrd="0" presId="urn:microsoft.com/office/officeart/2005/8/layout/vList5"/>
    <dgm:cxn modelId="{A350E2DB-4E47-47E3-9A53-3B092CEA2BE4}" type="presParOf" srcId="{2C208D91-961A-47A6-A489-1BABD8145C4E}" destId="{B1229FEA-80CD-44E2-97E2-7121A17F9EB1}" srcOrd="2" destOrd="0" presId="urn:microsoft.com/office/officeart/2005/8/layout/vList5"/>
    <dgm:cxn modelId="{218A16B8-EE27-42CB-91CD-08D51D98AD37}" type="presParOf" srcId="{B1229FEA-80CD-44E2-97E2-7121A17F9EB1}" destId="{E0198BDB-01B6-480A-96AE-5857A84FF7BB}" srcOrd="0" destOrd="0" presId="urn:microsoft.com/office/officeart/2005/8/layout/vList5"/>
    <dgm:cxn modelId="{69DB71DE-60EB-4C63-B235-EF9B8B93C9C1}" type="presParOf" srcId="{B1229FEA-80CD-44E2-97E2-7121A17F9EB1}" destId="{B7A41B72-66DB-4A45-808C-155D1F95D8CE}" srcOrd="1" destOrd="0" presId="urn:microsoft.com/office/officeart/2005/8/layout/vList5"/>
    <dgm:cxn modelId="{B0960B31-06E2-4C67-816C-88D4824394CA}" type="presParOf" srcId="{2C208D91-961A-47A6-A489-1BABD8145C4E}" destId="{D2DE8977-846B-489F-ABFA-73C8223D28D1}" srcOrd="3" destOrd="0" presId="urn:microsoft.com/office/officeart/2005/8/layout/vList5"/>
    <dgm:cxn modelId="{0C6170D8-29E5-45CD-ACAA-8D033DB2BE12}" type="presParOf" srcId="{2C208D91-961A-47A6-A489-1BABD8145C4E}" destId="{E2F76CDF-8500-4CCC-B55F-49E03E974683}" srcOrd="4" destOrd="0" presId="urn:microsoft.com/office/officeart/2005/8/layout/vList5"/>
    <dgm:cxn modelId="{6A5BDC1A-82EA-4B32-8594-3862659590C0}" type="presParOf" srcId="{E2F76CDF-8500-4CCC-B55F-49E03E974683}" destId="{EB5EE0C9-7411-4864-BD46-5182516C0FE6}" srcOrd="0" destOrd="0" presId="urn:microsoft.com/office/officeart/2005/8/layout/vList5"/>
    <dgm:cxn modelId="{AB51FEE2-2948-4C75-889C-14BCE5A03DEF}" type="presParOf" srcId="{E2F76CDF-8500-4CCC-B55F-49E03E974683}" destId="{3730CF2B-4DE7-4B0C-8800-C366EB892AD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5C75D5-B76F-47D4-B319-EDEC6EB98A2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2D52AE5-E356-435D-B127-CDD588280F71}">
      <dgm:prSet phldrT="[Text]"/>
      <dgm:spPr>
        <a:solidFill>
          <a:srgbClr val="008197"/>
        </a:solidFill>
      </dgm:spPr>
      <dgm:t>
        <a:bodyPr/>
        <a:lstStyle/>
        <a:p>
          <a:r>
            <a:rPr lang="de-DE" dirty="0" smtClean="0"/>
            <a:t>Verhältnisprävention:</a:t>
          </a:r>
          <a:br>
            <a:rPr lang="de-DE" dirty="0" smtClean="0"/>
          </a:br>
          <a:r>
            <a:rPr lang="de-DE" dirty="0" smtClean="0"/>
            <a:t>an den Verhältnissen ansetzen</a:t>
          </a:r>
          <a:endParaRPr lang="de-DE" dirty="0"/>
        </a:p>
      </dgm:t>
    </dgm:pt>
    <dgm:pt modelId="{D6E54ED9-19D4-493E-BC60-8826201EAE93}" type="parTrans" cxnId="{2939C285-6BDA-45A4-B1F6-63F8068986B3}">
      <dgm:prSet/>
      <dgm:spPr/>
      <dgm:t>
        <a:bodyPr/>
        <a:lstStyle/>
        <a:p>
          <a:endParaRPr lang="de-DE"/>
        </a:p>
      </dgm:t>
    </dgm:pt>
    <dgm:pt modelId="{1D7177A9-EA60-48CF-9172-1B4643F13D2E}" type="sibTrans" cxnId="{2939C285-6BDA-45A4-B1F6-63F8068986B3}">
      <dgm:prSet/>
      <dgm:spPr/>
      <dgm:t>
        <a:bodyPr/>
        <a:lstStyle/>
        <a:p>
          <a:endParaRPr lang="de-DE"/>
        </a:p>
      </dgm:t>
    </dgm:pt>
    <dgm:pt modelId="{280F647B-4CE6-4A00-A9BD-7BDEF66495D5}">
      <dgm:prSet phldrT="[Text]"/>
      <dgm:spPr>
        <a:solidFill>
          <a:srgbClr val="008197"/>
        </a:solidFill>
      </dgm:spPr>
      <dgm:t>
        <a:bodyPr/>
        <a:lstStyle/>
        <a:p>
          <a:pPr marL="0" indent="0" algn="l">
            <a:buNone/>
          </a:pPr>
          <a:r>
            <a:rPr lang="de-DE" sz="2400" dirty="0" smtClean="0"/>
            <a:t>Verhaltensprävention: </a:t>
          </a:r>
          <a:br>
            <a:rPr lang="de-DE" sz="2400" dirty="0" smtClean="0"/>
          </a:br>
          <a:r>
            <a:rPr lang="de-DE" sz="2400" dirty="0" smtClean="0"/>
            <a:t>am eigenen Verhalten ansetzen</a:t>
          </a:r>
          <a:endParaRPr lang="de-DE" dirty="0"/>
        </a:p>
      </dgm:t>
    </dgm:pt>
    <dgm:pt modelId="{C107C4B2-49D6-4842-9F90-C900DE99D33B}" type="parTrans" cxnId="{0C8B5EBC-CBD0-49E8-AE6D-90D195AD3A15}">
      <dgm:prSet/>
      <dgm:spPr/>
      <dgm:t>
        <a:bodyPr/>
        <a:lstStyle/>
        <a:p>
          <a:endParaRPr lang="de-DE"/>
        </a:p>
      </dgm:t>
    </dgm:pt>
    <dgm:pt modelId="{121BC402-EDA5-4D47-9082-0AF403C1E2AA}" type="sibTrans" cxnId="{0C8B5EBC-CBD0-49E8-AE6D-90D195AD3A15}">
      <dgm:prSet/>
      <dgm:spPr/>
      <dgm:t>
        <a:bodyPr/>
        <a:lstStyle/>
        <a:p>
          <a:endParaRPr lang="de-DE"/>
        </a:p>
      </dgm:t>
    </dgm:pt>
    <dgm:pt modelId="{9EE918B3-BD96-4244-9BC5-704652EE0697}">
      <dgm:prSet phldrT="[Text]"/>
      <dgm:spPr>
        <a:solidFill>
          <a:srgbClr val="008197"/>
        </a:solidFill>
      </dgm:spPr>
      <dgm:t>
        <a:bodyPr/>
        <a:lstStyle/>
        <a:p>
          <a:pPr marL="265113" indent="-265113" algn="l">
            <a:buNone/>
          </a:pPr>
          <a:r>
            <a:rPr lang="de-DE" dirty="0" smtClean="0"/>
            <a:t>Bewertung der Situation </a:t>
          </a:r>
          <a:br>
            <a:rPr lang="de-DE" dirty="0" smtClean="0"/>
          </a:br>
          <a:r>
            <a:rPr lang="de-DE" dirty="0" smtClean="0"/>
            <a:t>(z.B. Vertrauen in die eigenen Fähigkeiten aufbauen)</a:t>
          </a:r>
          <a:endParaRPr lang="de-DE" dirty="0"/>
        </a:p>
      </dgm:t>
    </dgm:pt>
    <dgm:pt modelId="{2A21E247-3788-42D2-B295-6816F7FBC86E}" type="parTrans" cxnId="{4E05E13B-1ADA-425F-B6BB-F9DD4838B54F}">
      <dgm:prSet/>
      <dgm:spPr/>
      <dgm:t>
        <a:bodyPr/>
        <a:lstStyle/>
        <a:p>
          <a:endParaRPr lang="de-DE"/>
        </a:p>
      </dgm:t>
    </dgm:pt>
    <dgm:pt modelId="{9EEE2A23-5E77-4F25-BE94-57454C682B94}" type="sibTrans" cxnId="{4E05E13B-1ADA-425F-B6BB-F9DD4838B54F}">
      <dgm:prSet/>
      <dgm:spPr/>
      <dgm:t>
        <a:bodyPr/>
        <a:lstStyle/>
        <a:p>
          <a:endParaRPr lang="de-DE"/>
        </a:p>
      </dgm:t>
    </dgm:pt>
    <dgm:pt modelId="{AA141038-86EE-4F91-8407-8F755E4F1475}">
      <dgm:prSet phldrT="[Text]"/>
      <dgm:spPr>
        <a:solidFill>
          <a:srgbClr val="008197"/>
        </a:solidFill>
      </dgm:spPr>
      <dgm:t>
        <a:bodyPr/>
        <a:lstStyle/>
        <a:p>
          <a:pPr marL="265113" indent="-265113" algn="l">
            <a:buNone/>
          </a:pPr>
          <a:r>
            <a:rPr lang="de-DE" dirty="0" smtClean="0"/>
            <a:t>Stressreaktion</a:t>
          </a:r>
          <a:br>
            <a:rPr lang="de-DE" dirty="0" smtClean="0"/>
          </a:br>
          <a:r>
            <a:rPr lang="de-DE" dirty="0" smtClean="0"/>
            <a:t>(z.B. Spaziergang statt Hektik, Obst statt Gummibärchen)</a:t>
          </a:r>
          <a:endParaRPr lang="de-DE" dirty="0"/>
        </a:p>
      </dgm:t>
    </dgm:pt>
    <dgm:pt modelId="{696D6365-B299-4EDB-A707-3074EC36CC5F}" type="parTrans" cxnId="{EB777CB3-C3A2-4E5D-A7E5-C10C0B3C3491}">
      <dgm:prSet/>
      <dgm:spPr/>
      <dgm:t>
        <a:bodyPr/>
        <a:lstStyle/>
        <a:p>
          <a:endParaRPr lang="de-DE"/>
        </a:p>
      </dgm:t>
    </dgm:pt>
    <dgm:pt modelId="{2142CFFE-59EB-4EDF-9221-764549520E9A}" type="sibTrans" cxnId="{EB777CB3-C3A2-4E5D-A7E5-C10C0B3C3491}">
      <dgm:prSet/>
      <dgm:spPr/>
      <dgm:t>
        <a:bodyPr/>
        <a:lstStyle/>
        <a:p>
          <a:endParaRPr lang="de-DE"/>
        </a:p>
      </dgm:t>
    </dgm:pt>
    <dgm:pt modelId="{DCA68B3B-2C9A-4181-BD40-9F5978736EF9}">
      <dgm:prSet phldrT="[Text]"/>
      <dgm:spPr>
        <a:solidFill>
          <a:srgbClr val="008197"/>
        </a:solidFill>
      </dgm:spPr>
      <dgm:t>
        <a:bodyPr/>
        <a:lstStyle/>
        <a:p>
          <a:pPr marL="265113" indent="-265113" algn="l">
            <a:buNone/>
          </a:pPr>
          <a:r>
            <a:rPr lang="de-DE" dirty="0" smtClean="0"/>
            <a:t>Allgemeine Gesundheit und Fitness </a:t>
          </a:r>
          <a:br>
            <a:rPr lang="de-DE" dirty="0" smtClean="0"/>
          </a:br>
          <a:r>
            <a:rPr lang="de-DE" dirty="0" smtClean="0"/>
            <a:t>(z.B. Sport, Entspannung, Ernährung)</a:t>
          </a:r>
        </a:p>
      </dgm:t>
    </dgm:pt>
    <dgm:pt modelId="{52FB0197-AE04-4EE4-90C7-13B45B9FFF25}" type="parTrans" cxnId="{A19EE9F2-7C22-40EE-BF4E-BFDB05F46129}">
      <dgm:prSet/>
      <dgm:spPr/>
      <dgm:t>
        <a:bodyPr/>
        <a:lstStyle/>
        <a:p>
          <a:endParaRPr lang="de-DE"/>
        </a:p>
      </dgm:t>
    </dgm:pt>
    <dgm:pt modelId="{D15F5093-D3F7-4851-B9C7-1AEE732D2CF0}" type="sibTrans" cxnId="{A19EE9F2-7C22-40EE-BF4E-BFDB05F46129}">
      <dgm:prSet/>
      <dgm:spPr/>
      <dgm:t>
        <a:bodyPr/>
        <a:lstStyle/>
        <a:p>
          <a:endParaRPr lang="de-DE"/>
        </a:p>
      </dgm:t>
    </dgm:pt>
    <dgm:pt modelId="{EC6EC42F-0A4C-49A3-8B59-2D1D0A48195F}">
      <dgm:prSet/>
      <dgm:spPr/>
      <dgm:t>
        <a:bodyPr/>
        <a:lstStyle/>
        <a:p>
          <a:r>
            <a:rPr lang="de-DE" dirty="0" smtClean="0"/>
            <a:t>Belastungen verringern</a:t>
          </a:r>
          <a:br>
            <a:rPr lang="de-DE" dirty="0" smtClean="0"/>
          </a:br>
          <a:r>
            <a:rPr lang="de-DE" dirty="0" smtClean="0"/>
            <a:t>(Dauerzustände verbessern, belastende Ereignisse vermeiden)</a:t>
          </a:r>
          <a:endParaRPr lang="de-DE" dirty="0"/>
        </a:p>
      </dgm:t>
    </dgm:pt>
    <dgm:pt modelId="{C92FB37B-1FCC-4B21-893B-9105F3D50814}" type="parTrans" cxnId="{57149BC1-84F5-46AB-8CC3-9AC4BBC3947C}">
      <dgm:prSet/>
      <dgm:spPr/>
      <dgm:t>
        <a:bodyPr/>
        <a:lstStyle/>
        <a:p>
          <a:endParaRPr lang="de-DE"/>
        </a:p>
      </dgm:t>
    </dgm:pt>
    <dgm:pt modelId="{3ECA6913-3F0B-47FF-9407-013F9F6FE476}" type="sibTrans" cxnId="{57149BC1-84F5-46AB-8CC3-9AC4BBC3947C}">
      <dgm:prSet/>
      <dgm:spPr/>
      <dgm:t>
        <a:bodyPr/>
        <a:lstStyle/>
        <a:p>
          <a:endParaRPr lang="de-DE"/>
        </a:p>
      </dgm:t>
    </dgm:pt>
    <dgm:pt modelId="{4FABF47D-8050-4C5D-A1CF-EC15A89C9E3D}">
      <dgm:prSet/>
      <dgm:spPr/>
      <dgm:t>
        <a:bodyPr/>
        <a:lstStyle/>
        <a:p>
          <a:r>
            <a:rPr lang="de-DE" dirty="0" smtClean="0"/>
            <a:t>Ressourcen ausbauen</a:t>
          </a:r>
          <a:br>
            <a:rPr lang="de-DE" dirty="0" smtClean="0"/>
          </a:br>
          <a:r>
            <a:rPr lang="de-DE" dirty="0" smtClean="0"/>
            <a:t>(z.B. mehr Abwechslung, größere Spielräume)</a:t>
          </a:r>
          <a:endParaRPr lang="de-DE" dirty="0"/>
        </a:p>
      </dgm:t>
    </dgm:pt>
    <dgm:pt modelId="{44789C99-B6EC-403B-8496-4007069215A5}" type="parTrans" cxnId="{FECAB47C-29B9-4018-9E67-68774B56B73D}">
      <dgm:prSet/>
      <dgm:spPr/>
      <dgm:t>
        <a:bodyPr/>
        <a:lstStyle/>
        <a:p>
          <a:endParaRPr lang="de-DE"/>
        </a:p>
      </dgm:t>
    </dgm:pt>
    <dgm:pt modelId="{745B2052-A5A6-4328-871B-D12AA3578B50}" type="sibTrans" cxnId="{FECAB47C-29B9-4018-9E67-68774B56B73D}">
      <dgm:prSet/>
      <dgm:spPr/>
      <dgm:t>
        <a:bodyPr/>
        <a:lstStyle/>
        <a:p>
          <a:endParaRPr lang="de-DE"/>
        </a:p>
      </dgm:t>
    </dgm:pt>
    <dgm:pt modelId="{C08712D1-38B1-46AE-B227-E7B8F837C71F}" type="pres">
      <dgm:prSet presAssocID="{A75C75D5-B76F-47D4-B319-EDEC6EB98A2B}" presName="Name0" presStyleCnt="0">
        <dgm:presLayoutVars>
          <dgm:dir/>
          <dgm:resizeHandles val="exact"/>
        </dgm:presLayoutVars>
      </dgm:prSet>
      <dgm:spPr/>
    </dgm:pt>
    <dgm:pt modelId="{39C350A5-D560-4D3C-8F35-EDA35AA0152C}" type="pres">
      <dgm:prSet presAssocID="{B2D52AE5-E356-435D-B127-CDD588280F7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56607C-D52A-4E26-9798-A7E2259C6FE6}" type="pres">
      <dgm:prSet presAssocID="{1D7177A9-EA60-48CF-9172-1B4643F13D2E}" presName="sibTrans" presStyleCnt="0"/>
      <dgm:spPr/>
    </dgm:pt>
    <dgm:pt modelId="{59FAE084-C6FE-4FE4-A373-076EF7F6D178}" type="pres">
      <dgm:prSet presAssocID="{280F647B-4CE6-4A00-A9BD-7BDEF66495D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D69DD88-89CE-4336-9EFC-DA7D9C0FB564}" type="presOf" srcId="{4FABF47D-8050-4C5D-A1CF-EC15A89C9E3D}" destId="{39C350A5-D560-4D3C-8F35-EDA35AA0152C}" srcOrd="0" destOrd="2" presId="urn:microsoft.com/office/officeart/2005/8/layout/hList6"/>
    <dgm:cxn modelId="{FECAB47C-29B9-4018-9E67-68774B56B73D}" srcId="{B2D52AE5-E356-435D-B127-CDD588280F71}" destId="{4FABF47D-8050-4C5D-A1CF-EC15A89C9E3D}" srcOrd="1" destOrd="0" parTransId="{44789C99-B6EC-403B-8496-4007069215A5}" sibTransId="{745B2052-A5A6-4328-871B-D12AA3578B50}"/>
    <dgm:cxn modelId="{B5A89F04-869B-4576-9512-40E10A1A3919}" type="presOf" srcId="{AA141038-86EE-4F91-8407-8F755E4F1475}" destId="{59FAE084-C6FE-4FE4-A373-076EF7F6D178}" srcOrd="0" destOrd="2" presId="urn:microsoft.com/office/officeart/2005/8/layout/hList6"/>
    <dgm:cxn modelId="{13F2FCDB-334C-4EA2-A767-3EA98B177975}" type="presOf" srcId="{B2D52AE5-E356-435D-B127-CDD588280F71}" destId="{39C350A5-D560-4D3C-8F35-EDA35AA0152C}" srcOrd="0" destOrd="0" presId="urn:microsoft.com/office/officeart/2005/8/layout/hList6"/>
    <dgm:cxn modelId="{EB777CB3-C3A2-4E5D-A7E5-C10C0B3C3491}" srcId="{280F647B-4CE6-4A00-A9BD-7BDEF66495D5}" destId="{AA141038-86EE-4F91-8407-8F755E4F1475}" srcOrd="1" destOrd="0" parTransId="{696D6365-B299-4EDB-A707-3074EC36CC5F}" sibTransId="{2142CFFE-59EB-4EDF-9221-764549520E9A}"/>
    <dgm:cxn modelId="{86E6AE65-11C1-4259-890C-6BD275BFAA56}" type="presOf" srcId="{DCA68B3B-2C9A-4181-BD40-9F5978736EF9}" destId="{59FAE084-C6FE-4FE4-A373-076EF7F6D178}" srcOrd="0" destOrd="3" presId="urn:microsoft.com/office/officeart/2005/8/layout/hList6"/>
    <dgm:cxn modelId="{4E05E13B-1ADA-425F-B6BB-F9DD4838B54F}" srcId="{280F647B-4CE6-4A00-A9BD-7BDEF66495D5}" destId="{9EE918B3-BD96-4244-9BC5-704652EE0697}" srcOrd="0" destOrd="0" parTransId="{2A21E247-3788-42D2-B295-6816F7FBC86E}" sibTransId="{9EEE2A23-5E77-4F25-BE94-57454C682B94}"/>
    <dgm:cxn modelId="{45019F36-16AA-491F-BAC1-D93A87EA2ADB}" type="presOf" srcId="{9EE918B3-BD96-4244-9BC5-704652EE0697}" destId="{59FAE084-C6FE-4FE4-A373-076EF7F6D178}" srcOrd="0" destOrd="1" presId="urn:microsoft.com/office/officeart/2005/8/layout/hList6"/>
    <dgm:cxn modelId="{2939C285-6BDA-45A4-B1F6-63F8068986B3}" srcId="{A75C75D5-B76F-47D4-B319-EDEC6EB98A2B}" destId="{B2D52AE5-E356-435D-B127-CDD588280F71}" srcOrd="0" destOrd="0" parTransId="{D6E54ED9-19D4-493E-BC60-8826201EAE93}" sibTransId="{1D7177A9-EA60-48CF-9172-1B4643F13D2E}"/>
    <dgm:cxn modelId="{57149BC1-84F5-46AB-8CC3-9AC4BBC3947C}" srcId="{B2D52AE5-E356-435D-B127-CDD588280F71}" destId="{EC6EC42F-0A4C-49A3-8B59-2D1D0A48195F}" srcOrd="0" destOrd="0" parTransId="{C92FB37B-1FCC-4B21-893B-9105F3D50814}" sibTransId="{3ECA6913-3F0B-47FF-9407-013F9F6FE476}"/>
    <dgm:cxn modelId="{E1461913-78E4-4358-9B53-9670C5601BED}" type="presOf" srcId="{EC6EC42F-0A4C-49A3-8B59-2D1D0A48195F}" destId="{39C350A5-D560-4D3C-8F35-EDA35AA0152C}" srcOrd="0" destOrd="1" presId="urn:microsoft.com/office/officeart/2005/8/layout/hList6"/>
    <dgm:cxn modelId="{A19EE9F2-7C22-40EE-BF4E-BFDB05F46129}" srcId="{280F647B-4CE6-4A00-A9BD-7BDEF66495D5}" destId="{DCA68B3B-2C9A-4181-BD40-9F5978736EF9}" srcOrd="2" destOrd="0" parTransId="{52FB0197-AE04-4EE4-90C7-13B45B9FFF25}" sibTransId="{D15F5093-D3F7-4851-B9C7-1AEE732D2CF0}"/>
    <dgm:cxn modelId="{4C5C094E-32D5-4F8C-8653-E7E5E3380B07}" type="presOf" srcId="{A75C75D5-B76F-47D4-B319-EDEC6EB98A2B}" destId="{C08712D1-38B1-46AE-B227-E7B8F837C71F}" srcOrd="0" destOrd="0" presId="urn:microsoft.com/office/officeart/2005/8/layout/hList6"/>
    <dgm:cxn modelId="{0C8B5EBC-CBD0-49E8-AE6D-90D195AD3A15}" srcId="{A75C75D5-B76F-47D4-B319-EDEC6EB98A2B}" destId="{280F647B-4CE6-4A00-A9BD-7BDEF66495D5}" srcOrd="1" destOrd="0" parTransId="{C107C4B2-49D6-4842-9F90-C900DE99D33B}" sibTransId="{121BC402-EDA5-4D47-9082-0AF403C1E2AA}"/>
    <dgm:cxn modelId="{00EEB744-42E1-4181-BDA0-DA116C9EAD7D}" type="presOf" srcId="{280F647B-4CE6-4A00-A9BD-7BDEF66495D5}" destId="{59FAE084-C6FE-4FE4-A373-076EF7F6D178}" srcOrd="0" destOrd="0" presId="urn:microsoft.com/office/officeart/2005/8/layout/hList6"/>
    <dgm:cxn modelId="{88851F85-25EB-4023-ACE1-09EB15F02BCE}" type="presParOf" srcId="{C08712D1-38B1-46AE-B227-E7B8F837C71F}" destId="{39C350A5-D560-4D3C-8F35-EDA35AA0152C}" srcOrd="0" destOrd="0" presId="urn:microsoft.com/office/officeart/2005/8/layout/hList6"/>
    <dgm:cxn modelId="{6FE44DDB-3F70-4C35-A38C-9B6260648340}" type="presParOf" srcId="{C08712D1-38B1-46AE-B227-E7B8F837C71F}" destId="{7E56607C-D52A-4E26-9798-A7E2259C6FE6}" srcOrd="1" destOrd="0" presId="urn:microsoft.com/office/officeart/2005/8/layout/hList6"/>
    <dgm:cxn modelId="{3DBD159A-9EF5-4CF9-A09C-31DDB00DD578}" type="presParOf" srcId="{C08712D1-38B1-46AE-B227-E7B8F837C71F}" destId="{59FAE084-C6FE-4FE4-A373-076EF7F6D17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5C75D5-B76F-47D4-B319-EDEC6EB98A2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2D52AE5-E356-435D-B127-CDD588280F71}">
      <dgm:prSet phldrT="[Text]"/>
      <dgm:spPr>
        <a:solidFill>
          <a:srgbClr val="008197"/>
        </a:solidFill>
      </dgm:spPr>
      <dgm:t>
        <a:bodyPr/>
        <a:lstStyle/>
        <a:p>
          <a:r>
            <a:rPr lang="de-DE" dirty="0" smtClean="0"/>
            <a:t>an den Verhältnissen ansetzen: </a:t>
          </a:r>
          <a:br>
            <a:rPr lang="de-DE" dirty="0" smtClean="0"/>
          </a:br>
          <a:r>
            <a:rPr lang="de-DE" dirty="0" smtClean="0"/>
            <a:t>wer?</a:t>
          </a:r>
          <a:endParaRPr lang="de-DE" dirty="0"/>
        </a:p>
      </dgm:t>
    </dgm:pt>
    <dgm:pt modelId="{D6E54ED9-19D4-493E-BC60-8826201EAE93}" type="parTrans" cxnId="{2939C285-6BDA-45A4-B1F6-63F8068986B3}">
      <dgm:prSet/>
      <dgm:spPr/>
      <dgm:t>
        <a:bodyPr/>
        <a:lstStyle/>
        <a:p>
          <a:endParaRPr lang="de-DE"/>
        </a:p>
      </dgm:t>
    </dgm:pt>
    <dgm:pt modelId="{1D7177A9-EA60-48CF-9172-1B4643F13D2E}" type="sibTrans" cxnId="{2939C285-6BDA-45A4-B1F6-63F8068986B3}">
      <dgm:prSet/>
      <dgm:spPr/>
      <dgm:t>
        <a:bodyPr/>
        <a:lstStyle/>
        <a:p>
          <a:endParaRPr lang="de-DE"/>
        </a:p>
      </dgm:t>
    </dgm:pt>
    <dgm:pt modelId="{280F647B-4CE6-4A00-A9BD-7BDEF66495D5}">
      <dgm:prSet phldrT="[Text]"/>
      <dgm:spPr>
        <a:solidFill>
          <a:srgbClr val="008197"/>
        </a:solidFill>
      </dgm:spPr>
      <dgm:t>
        <a:bodyPr/>
        <a:lstStyle/>
        <a:p>
          <a:pPr marL="0" indent="0" algn="l">
            <a:buNone/>
          </a:pPr>
          <a:r>
            <a:rPr lang="de-DE" sz="2400" dirty="0" smtClean="0"/>
            <a:t>am eigenen Verhalten ansetzen: wer?</a:t>
          </a:r>
          <a:endParaRPr lang="de-DE" dirty="0"/>
        </a:p>
      </dgm:t>
    </dgm:pt>
    <dgm:pt modelId="{C107C4B2-49D6-4842-9F90-C900DE99D33B}" type="parTrans" cxnId="{0C8B5EBC-CBD0-49E8-AE6D-90D195AD3A15}">
      <dgm:prSet/>
      <dgm:spPr/>
      <dgm:t>
        <a:bodyPr/>
        <a:lstStyle/>
        <a:p>
          <a:endParaRPr lang="de-DE"/>
        </a:p>
      </dgm:t>
    </dgm:pt>
    <dgm:pt modelId="{121BC402-EDA5-4D47-9082-0AF403C1E2AA}" type="sibTrans" cxnId="{0C8B5EBC-CBD0-49E8-AE6D-90D195AD3A15}">
      <dgm:prSet/>
      <dgm:spPr/>
      <dgm:t>
        <a:bodyPr/>
        <a:lstStyle/>
        <a:p>
          <a:endParaRPr lang="de-DE"/>
        </a:p>
      </dgm:t>
    </dgm:pt>
    <dgm:pt modelId="{9EE918B3-BD96-4244-9BC5-704652EE0697}">
      <dgm:prSet phldrT="[Text]"/>
      <dgm:spPr>
        <a:solidFill>
          <a:srgbClr val="008197"/>
        </a:solidFill>
      </dgm:spPr>
      <dgm:t>
        <a:bodyPr/>
        <a:lstStyle/>
        <a:p>
          <a:pPr marL="265113" indent="-265113" algn="l">
            <a:buNone/>
          </a:pPr>
          <a:r>
            <a:rPr lang="de-DE" dirty="0" smtClean="0"/>
            <a:t>die Beschäftigten selbst </a:t>
          </a:r>
          <a:endParaRPr lang="de-DE" dirty="0"/>
        </a:p>
      </dgm:t>
    </dgm:pt>
    <dgm:pt modelId="{2A21E247-3788-42D2-B295-6816F7FBC86E}" type="parTrans" cxnId="{4E05E13B-1ADA-425F-B6BB-F9DD4838B54F}">
      <dgm:prSet/>
      <dgm:spPr/>
      <dgm:t>
        <a:bodyPr/>
        <a:lstStyle/>
        <a:p>
          <a:endParaRPr lang="de-DE"/>
        </a:p>
      </dgm:t>
    </dgm:pt>
    <dgm:pt modelId="{9EEE2A23-5E77-4F25-BE94-57454C682B94}" type="sibTrans" cxnId="{4E05E13B-1ADA-425F-B6BB-F9DD4838B54F}">
      <dgm:prSet/>
      <dgm:spPr/>
      <dgm:t>
        <a:bodyPr/>
        <a:lstStyle/>
        <a:p>
          <a:endParaRPr lang="de-DE"/>
        </a:p>
      </dgm:t>
    </dgm:pt>
    <dgm:pt modelId="{EC6EC42F-0A4C-49A3-8B59-2D1D0A48195F}">
      <dgm:prSet/>
      <dgm:spPr/>
      <dgm:t>
        <a:bodyPr/>
        <a:lstStyle/>
        <a:p>
          <a:pPr marL="185738" indent="-185738"/>
          <a:r>
            <a:rPr lang="de-DE" dirty="0" smtClean="0"/>
            <a:t>Arbeitgeber</a:t>
          </a:r>
          <a:endParaRPr lang="de-DE" dirty="0"/>
        </a:p>
      </dgm:t>
    </dgm:pt>
    <dgm:pt modelId="{C92FB37B-1FCC-4B21-893B-9105F3D50814}" type="parTrans" cxnId="{57149BC1-84F5-46AB-8CC3-9AC4BBC3947C}">
      <dgm:prSet/>
      <dgm:spPr/>
      <dgm:t>
        <a:bodyPr/>
        <a:lstStyle/>
        <a:p>
          <a:endParaRPr lang="de-DE"/>
        </a:p>
      </dgm:t>
    </dgm:pt>
    <dgm:pt modelId="{3ECA6913-3F0B-47FF-9407-013F9F6FE476}" type="sibTrans" cxnId="{57149BC1-84F5-46AB-8CC3-9AC4BBC3947C}">
      <dgm:prSet/>
      <dgm:spPr/>
      <dgm:t>
        <a:bodyPr/>
        <a:lstStyle/>
        <a:p>
          <a:endParaRPr lang="de-DE"/>
        </a:p>
      </dgm:t>
    </dgm:pt>
    <dgm:pt modelId="{92DA65E1-330B-4E07-81E8-B60AE2BFA715}">
      <dgm:prSet/>
      <dgm:spPr/>
      <dgm:t>
        <a:bodyPr/>
        <a:lstStyle/>
        <a:p>
          <a:pPr marL="185738" indent="-185738"/>
          <a:r>
            <a:rPr lang="de-DE" dirty="0" smtClean="0"/>
            <a:t>unter Mitwirkung der Beschäftigten als „Experten ihrer eigenen Arbeit“</a:t>
          </a:r>
          <a:endParaRPr lang="de-DE" dirty="0"/>
        </a:p>
      </dgm:t>
    </dgm:pt>
    <dgm:pt modelId="{6A2A8C49-EEF3-4B0E-89BF-D0D62D1CC22B}" type="parTrans" cxnId="{DE0A3009-19D7-45C2-B5A2-87B49FBB06C0}">
      <dgm:prSet/>
      <dgm:spPr/>
      <dgm:t>
        <a:bodyPr/>
        <a:lstStyle/>
        <a:p>
          <a:endParaRPr lang="de-DE"/>
        </a:p>
      </dgm:t>
    </dgm:pt>
    <dgm:pt modelId="{307DE640-9A8F-46EF-8905-DCA74DEAF4F7}" type="sibTrans" cxnId="{DE0A3009-19D7-45C2-B5A2-87B49FBB06C0}">
      <dgm:prSet/>
      <dgm:spPr/>
      <dgm:t>
        <a:bodyPr/>
        <a:lstStyle/>
        <a:p>
          <a:endParaRPr lang="de-DE"/>
        </a:p>
      </dgm:t>
    </dgm:pt>
    <dgm:pt modelId="{C42642A1-2D73-42A5-9B9A-0A04F69526CA}">
      <dgm:prSet/>
      <dgm:spPr/>
      <dgm:t>
        <a:bodyPr/>
        <a:lstStyle/>
        <a:p>
          <a:pPr marL="450850" indent="-279400"/>
          <a:r>
            <a:rPr lang="de-DE" dirty="0" smtClean="0"/>
            <a:t>Vorgesetzte</a:t>
          </a:r>
          <a:endParaRPr lang="de-DE" dirty="0"/>
        </a:p>
      </dgm:t>
    </dgm:pt>
    <dgm:pt modelId="{1DA89F55-B481-44CF-9FBA-C165836C525C}" type="parTrans" cxnId="{769602B7-E3A1-45AC-84A8-7216FEB15B25}">
      <dgm:prSet/>
      <dgm:spPr/>
      <dgm:t>
        <a:bodyPr/>
        <a:lstStyle/>
        <a:p>
          <a:endParaRPr lang="de-DE"/>
        </a:p>
      </dgm:t>
    </dgm:pt>
    <dgm:pt modelId="{C50E85E7-1819-4D77-B337-C7B789354757}" type="sibTrans" cxnId="{769602B7-E3A1-45AC-84A8-7216FEB15B25}">
      <dgm:prSet/>
      <dgm:spPr/>
      <dgm:t>
        <a:bodyPr/>
        <a:lstStyle/>
        <a:p>
          <a:endParaRPr lang="de-DE"/>
        </a:p>
      </dgm:t>
    </dgm:pt>
    <dgm:pt modelId="{87C146EA-2279-42FF-8060-1CF217D62B31}">
      <dgm:prSet/>
      <dgm:spPr/>
      <dgm:t>
        <a:bodyPr/>
        <a:lstStyle/>
        <a:p>
          <a:pPr marL="450850" indent="-279400"/>
          <a:r>
            <a:rPr lang="de-DE" dirty="0" smtClean="0"/>
            <a:t>Fachkraft für Arbeitssicherheit</a:t>
          </a:r>
          <a:endParaRPr lang="de-DE" dirty="0"/>
        </a:p>
      </dgm:t>
    </dgm:pt>
    <dgm:pt modelId="{F63862D1-56D9-43AB-9F26-5C10C39A8972}" type="parTrans" cxnId="{472BA341-2F8F-4A89-8912-C14E7F0A8612}">
      <dgm:prSet/>
      <dgm:spPr/>
      <dgm:t>
        <a:bodyPr/>
        <a:lstStyle/>
        <a:p>
          <a:endParaRPr lang="de-DE"/>
        </a:p>
      </dgm:t>
    </dgm:pt>
    <dgm:pt modelId="{EA545625-095F-461B-82C2-D3063CFF7B42}" type="sibTrans" cxnId="{472BA341-2F8F-4A89-8912-C14E7F0A8612}">
      <dgm:prSet/>
      <dgm:spPr/>
      <dgm:t>
        <a:bodyPr/>
        <a:lstStyle/>
        <a:p>
          <a:endParaRPr lang="de-DE"/>
        </a:p>
      </dgm:t>
    </dgm:pt>
    <dgm:pt modelId="{DFE724B7-D0E7-460A-A69B-ED6F38994EDF}">
      <dgm:prSet/>
      <dgm:spPr/>
      <dgm:t>
        <a:bodyPr/>
        <a:lstStyle/>
        <a:p>
          <a:pPr marL="450850" indent="-279400"/>
          <a:r>
            <a:rPr lang="de-DE" dirty="0" smtClean="0"/>
            <a:t>Gesundheitsförderung</a:t>
          </a:r>
          <a:endParaRPr lang="de-DE" dirty="0"/>
        </a:p>
      </dgm:t>
    </dgm:pt>
    <dgm:pt modelId="{DF15F1D9-0955-46D0-B338-2D7CACB75A74}" type="parTrans" cxnId="{A73BBF5F-6673-4A8D-9990-B876E037A118}">
      <dgm:prSet/>
      <dgm:spPr/>
      <dgm:t>
        <a:bodyPr/>
        <a:lstStyle/>
        <a:p>
          <a:endParaRPr lang="de-DE"/>
        </a:p>
      </dgm:t>
    </dgm:pt>
    <dgm:pt modelId="{85671B3B-01B2-4C4E-848F-9E4F0D8E9AAA}" type="sibTrans" cxnId="{A73BBF5F-6673-4A8D-9990-B876E037A118}">
      <dgm:prSet/>
      <dgm:spPr/>
      <dgm:t>
        <a:bodyPr/>
        <a:lstStyle/>
        <a:p>
          <a:endParaRPr lang="de-DE"/>
        </a:p>
      </dgm:t>
    </dgm:pt>
    <dgm:pt modelId="{23F93B2A-04D0-48B8-B342-70E011F7C137}">
      <dgm:prSet/>
      <dgm:spPr/>
      <dgm:t>
        <a:bodyPr/>
        <a:lstStyle/>
        <a:p>
          <a:pPr marL="450850" indent="-279400"/>
          <a:r>
            <a:rPr lang="de-DE" dirty="0" smtClean="0"/>
            <a:t>…</a:t>
          </a:r>
          <a:endParaRPr lang="de-DE" dirty="0"/>
        </a:p>
      </dgm:t>
    </dgm:pt>
    <dgm:pt modelId="{C44757E3-FBE4-49E0-9445-65CE882C9435}" type="parTrans" cxnId="{683EA9DD-C670-4228-AAE9-A2FB31696E93}">
      <dgm:prSet/>
      <dgm:spPr/>
      <dgm:t>
        <a:bodyPr/>
        <a:lstStyle/>
        <a:p>
          <a:endParaRPr lang="de-DE"/>
        </a:p>
      </dgm:t>
    </dgm:pt>
    <dgm:pt modelId="{9A729C05-EC30-41B6-A623-4954511BB77A}" type="sibTrans" cxnId="{683EA9DD-C670-4228-AAE9-A2FB31696E93}">
      <dgm:prSet/>
      <dgm:spPr/>
      <dgm:t>
        <a:bodyPr/>
        <a:lstStyle/>
        <a:p>
          <a:endParaRPr lang="de-DE"/>
        </a:p>
      </dgm:t>
    </dgm:pt>
    <dgm:pt modelId="{FA86447D-C659-48D4-9C64-D79BFBEFBF69}">
      <dgm:prSet phldrT="[Text]"/>
      <dgm:spPr>
        <a:solidFill>
          <a:srgbClr val="008197"/>
        </a:solidFill>
      </dgm:spPr>
      <dgm:t>
        <a:bodyPr/>
        <a:lstStyle/>
        <a:p>
          <a:pPr marL="265113" indent="-265113" algn="l">
            <a:buNone/>
          </a:pPr>
          <a:r>
            <a:rPr lang="de-DE" dirty="0" smtClean="0"/>
            <a:t>eventuell unterstützt durch Seminare, Kurse etc. (Entspannung, Sport, Zeitmanagement…)</a:t>
          </a:r>
          <a:endParaRPr lang="de-DE" dirty="0"/>
        </a:p>
      </dgm:t>
    </dgm:pt>
    <dgm:pt modelId="{AF90895F-50C8-4381-9F89-90503F82CF13}" type="parTrans" cxnId="{77D1EF9F-17EB-433B-86F1-B36436983726}">
      <dgm:prSet/>
      <dgm:spPr/>
      <dgm:t>
        <a:bodyPr/>
        <a:lstStyle/>
        <a:p>
          <a:endParaRPr lang="de-DE"/>
        </a:p>
      </dgm:t>
    </dgm:pt>
    <dgm:pt modelId="{C937FD47-C6A2-4F5C-9492-05949E137FC6}" type="sibTrans" cxnId="{77D1EF9F-17EB-433B-86F1-B36436983726}">
      <dgm:prSet/>
      <dgm:spPr/>
      <dgm:t>
        <a:bodyPr/>
        <a:lstStyle/>
        <a:p>
          <a:endParaRPr lang="de-DE"/>
        </a:p>
      </dgm:t>
    </dgm:pt>
    <dgm:pt modelId="{C08712D1-38B1-46AE-B227-E7B8F837C71F}" type="pres">
      <dgm:prSet presAssocID="{A75C75D5-B76F-47D4-B319-EDEC6EB98A2B}" presName="Name0" presStyleCnt="0">
        <dgm:presLayoutVars>
          <dgm:dir/>
          <dgm:resizeHandles val="exact"/>
        </dgm:presLayoutVars>
      </dgm:prSet>
      <dgm:spPr/>
    </dgm:pt>
    <dgm:pt modelId="{39C350A5-D560-4D3C-8F35-EDA35AA0152C}" type="pres">
      <dgm:prSet presAssocID="{B2D52AE5-E356-435D-B127-CDD588280F7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56607C-D52A-4E26-9798-A7E2259C6FE6}" type="pres">
      <dgm:prSet presAssocID="{1D7177A9-EA60-48CF-9172-1B4643F13D2E}" presName="sibTrans" presStyleCnt="0"/>
      <dgm:spPr/>
    </dgm:pt>
    <dgm:pt modelId="{59FAE084-C6FE-4FE4-A373-076EF7F6D178}" type="pres">
      <dgm:prSet presAssocID="{280F647B-4CE6-4A00-A9BD-7BDEF66495D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019F36-16AA-491F-BAC1-D93A87EA2ADB}" type="presOf" srcId="{9EE918B3-BD96-4244-9BC5-704652EE0697}" destId="{59FAE084-C6FE-4FE4-A373-076EF7F6D178}" srcOrd="0" destOrd="1" presId="urn:microsoft.com/office/officeart/2005/8/layout/hList6"/>
    <dgm:cxn modelId="{769602B7-E3A1-45AC-84A8-7216FEB15B25}" srcId="{EC6EC42F-0A4C-49A3-8B59-2D1D0A48195F}" destId="{C42642A1-2D73-42A5-9B9A-0A04F69526CA}" srcOrd="0" destOrd="0" parTransId="{1DA89F55-B481-44CF-9FBA-C165836C525C}" sibTransId="{C50E85E7-1819-4D77-B337-C7B789354757}"/>
    <dgm:cxn modelId="{00EEB744-42E1-4181-BDA0-DA116C9EAD7D}" type="presOf" srcId="{280F647B-4CE6-4A00-A9BD-7BDEF66495D5}" destId="{59FAE084-C6FE-4FE4-A373-076EF7F6D178}" srcOrd="0" destOrd="0" presId="urn:microsoft.com/office/officeart/2005/8/layout/hList6"/>
    <dgm:cxn modelId="{CF51170C-8C2A-44A0-8291-4248F95708D2}" type="presOf" srcId="{FA86447D-C659-48D4-9C64-D79BFBEFBF69}" destId="{59FAE084-C6FE-4FE4-A373-076EF7F6D178}" srcOrd="0" destOrd="2" presId="urn:microsoft.com/office/officeart/2005/8/layout/hList6"/>
    <dgm:cxn modelId="{BC459B2F-0234-4AC2-8D0B-CE09DF5C628D}" type="presOf" srcId="{87C146EA-2279-42FF-8060-1CF217D62B31}" destId="{39C350A5-D560-4D3C-8F35-EDA35AA0152C}" srcOrd="0" destOrd="3" presId="urn:microsoft.com/office/officeart/2005/8/layout/hList6"/>
    <dgm:cxn modelId="{13F2FCDB-334C-4EA2-A767-3EA98B177975}" type="presOf" srcId="{B2D52AE5-E356-435D-B127-CDD588280F71}" destId="{39C350A5-D560-4D3C-8F35-EDA35AA0152C}" srcOrd="0" destOrd="0" presId="urn:microsoft.com/office/officeart/2005/8/layout/hList6"/>
    <dgm:cxn modelId="{D888A0E5-1466-425B-BEA3-E6EEDABB71F6}" type="presOf" srcId="{92DA65E1-330B-4E07-81E8-B60AE2BFA715}" destId="{39C350A5-D560-4D3C-8F35-EDA35AA0152C}" srcOrd="0" destOrd="6" presId="urn:microsoft.com/office/officeart/2005/8/layout/hList6"/>
    <dgm:cxn modelId="{8C0D7094-3ED8-4D5F-AB48-41C495611268}" type="presOf" srcId="{C42642A1-2D73-42A5-9B9A-0A04F69526CA}" destId="{39C350A5-D560-4D3C-8F35-EDA35AA0152C}" srcOrd="0" destOrd="2" presId="urn:microsoft.com/office/officeart/2005/8/layout/hList6"/>
    <dgm:cxn modelId="{DE0A3009-19D7-45C2-B5A2-87B49FBB06C0}" srcId="{B2D52AE5-E356-435D-B127-CDD588280F71}" destId="{92DA65E1-330B-4E07-81E8-B60AE2BFA715}" srcOrd="1" destOrd="0" parTransId="{6A2A8C49-EEF3-4B0E-89BF-D0D62D1CC22B}" sibTransId="{307DE640-9A8F-46EF-8905-DCA74DEAF4F7}"/>
    <dgm:cxn modelId="{0C8B5EBC-CBD0-49E8-AE6D-90D195AD3A15}" srcId="{A75C75D5-B76F-47D4-B319-EDEC6EB98A2B}" destId="{280F647B-4CE6-4A00-A9BD-7BDEF66495D5}" srcOrd="1" destOrd="0" parTransId="{C107C4B2-49D6-4842-9F90-C900DE99D33B}" sibTransId="{121BC402-EDA5-4D47-9082-0AF403C1E2AA}"/>
    <dgm:cxn modelId="{683EA9DD-C670-4228-AAE9-A2FB31696E93}" srcId="{EC6EC42F-0A4C-49A3-8B59-2D1D0A48195F}" destId="{23F93B2A-04D0-48B8-B342-70E011F7C137}" srcOrd="3" destOrd="0" parTransId="{C44757E3-FBE4-49E0-9445-65CE882C9435}" sibTransId="{9A729C05-EC30-41B6-A623-4954511BB77A}"/>
    <dgm:cxn modelId="{472BA341-2F8F-4A89-8912-C14E7F0A8612}" srcId="{EC6EC42F-0A4C-49A3-8B59-2D1D0A48195F}" destId="{87C146EA-2279-42FF-8060-1CF217D62B31}" srcOrd="1" destOrd="0" parTransId="{F63862D1-56D9-43AB-9F26-5C10C39A8972}" sibTransId="{EA545625-095F-461B-82C2-D3063CFF7B42}"/>
    <dgm:cxn modelId="{A73BBF5F-6673-4A8D-9990-B876E037A118}" srcId="{EC6EC42F-0A4C-49A3-8B59-2D1D0A48195F}" destId="{DFE724B7-D0E7-460A-A69B-ED6F38994EDF}" srcOrd="2" destOrd="0" parTransId="{DF15F1D9-0955-46D0-B338-2D7CACB75A74}" sibTransId="{85671B3B-01B2-4C4E-848F-9E4F0D8E9AAA}"/>
    <dgm:cxn modelId="{2939C285-6BDA-45A4-B1F6-63F8068986B3}" srcId="{A75C75D5-B76F-47D4-B319-EDEC6EB98A2B}" destId="{B2D52AE5-E356-435D-B127-CDD588280F71}" srcOrd="0" destOrd="0" parTransId="{D6E54ED9-19D4-493E-BC60-8826201EAE93}" sibTransId="{1D7177A9-EA60-48CF-9172-1B4643F13D2E}"/>
    <dgm:cxn modelId="{4ECB0068-3D25-45E1-8F9E-2F5F3DD27D6F}" type="presOf" srcId="{DFE724B7-D0E7-460A-A69B-ED6F38994EDF}" destId="{39C350A5-D560-4D3C-8F35-EDA35AA0152C}" srcOrd="0" destOrd="4" presId="urn:microsoft.com/office/officeart/2005/8/layout/hList6"/>
    <dgm:cxn modelId="{4C5C094E-32D5-4F8C-8653-E7E5E3380B07}" type="presOf" srcId="{A75C75D5-B76F-47D4-B319-EDEC6EB98A2B}" destId="{C08712D1-38B1-46AE-B227-E7B8F837C71F}" srcOrd="0" destOrd="0" presId="urn:microsoft.com/office/officeart/2005/8/layout/hList6"/>
    <dgm:cxn modelId="{4E05E13B-1ADA-425F-B6BB-F9DD4838B54F}" srcId="{280F647B-4CE6-4A00-A9BD-7BDEF66495D5}" destId="{9EE918B3-BD96-4244-9BC5-704652EE0697}" srcOrd="0" destOrd="0" parTransId="{2A21E247-3788-42D2-B295-6816F7FBC86E}" sibTransId="{9EEE2A23-5E77-4F25-BE94-57454C682B94}"/>
    <dgm:cxn modelId="{991F9EFA-C935-40F9-879A-3E0B5C142904}" type="presOf" srcId="{23F93B2A-04D0-48B8-B342-70E011F7C137}" destId="{39C350A5-D560-4D3C-8F35-EDA35AA0152C}" srcOrd="0" destOrd="5" presId="urn:microsoft.com/office/officeart/2005/8/layout/hList6"/>
    <dgm:cxn modelId="{77D1EF9F-17EB-433B-86F1-B36436983726}" srcId="{280F647B-4CE6-4A00-A9BD-7BDEF66495D5}" destId="{FA86447D-C659-48D4-9C64-D79BFBEFBF69}" srcOrd="1" destOrd="0" parTransId="{AF90895F-50C8-4381-9F89-90503F82CF13}" sibTransId="{C937FD47-C6A2-4F5C-9492-05949E137FC6}"/>
    <dgm:cxn modelId="{E1461913-78E4-4358-9B53-9670C5601BED}" type="presOf" srcId="{EC6EC42F-0A4C-49A3-8B59-2D1D0A48195F}" destId="{39C350A5-D560-4D3C-8F35-EDA35AA0152C}" srcOrd="0" destOrd="1" presId="urn:microsoft.com/office/officeart/2005/8/layout/hList6"/>
    <dgm:cxn modelId="{57149BC1-84F5-46AB-8CC3-9AC4BBC3947C}" srcId="{B2D52AE5-E356-435D-B127-CDD588280F71}" destId="{EC6EC42F-0A4C-49A3-8B59-2D1D0A48195F}" srcOrd="0" destOrd="0" parTransId="{C92FB37B-1FCC-4B21-893B-9105F3D50814}" sibTransId="{3ECA6913-3F0B-47FF-9407-013F9F6FE476}"/>
    <dgm:cxn modelId="{88851F85-25EB-4023-ACE1-09EB15F02BCE}" type="presParOf" srcId="{C08712D1-38B1-46AE-B227-E7B8F837C71F}" destId="{39C350A5-D560-4D3C-8F35-EDA35AA0152C}" srcOrd="0" destOrd="0" presId="urn:microsoft.com/office/officeart/2005/8/layout/hList6"/>
    <dgm:cxn modelId="{6FE44DDB-3F70-4C35-A38C-9B6260648340}" type="presParOf" srcId="{C08712D1-38B1-46AE-B227-E7B8F837C71F}" destId="{7E56607C-D52A-4E26-9798-A7E2259C6FE6}" srcOrd="1" destOrd="0" presId="urn:microsoft.com/office/officeart/2005/8/layout/hList6"/>
    <dgm:cxn modelId="{3DBD159A-9EF5-4CF9-A09C-31DDB00DD578}" type="presParOf" srcId="{C08712D1-38B1-46AE-B227-E7B8F837C71F}" destId="{59FAE084-C6FE-4FE4-A373-076EF7F6D17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ABC2BD-40B6-49A6-AB8D-57E08ECDEA9B}">
      <dsp:nvSpPr>
        <dsp:cNvPr id="0" name=""/>
        <dsp:cNvSpPr/>
      </dsp:nvSpPr>
      <dsp:spPr>
        <a:xfrm>
          <a:off x="2637" y="1402268"/>
          <a:ext cx="3213890" cy="1285556"/>
        </a:xfrm>
        <a:prstGeom prst="chevron">
          <a:avLst/>
        </a:prstGeom>
        <a:solidFill>
          <a:srgbClr val="00839C"/>
        </a:solidFill>
        <a:ln w="12700" cap="flat" cmpd="sng" algn="ctr">
          <a:noFill/>
          <a:prstDash val="solid"/>
          <a:miter lim="800000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Einteilung in Zweiergruppen</a:t>
          </a:r>
          <a:endParaRPr lang="de-DE" sz="1900" kern="1200" dirty="0"/>
        </a:p>
      </dsp:txBody>
      <dsp:txXfrm>
        <a:off x="645415" y="1402268"/>
        <a:ext cx="1928334" cy="1285556"/>
      </dsp:txXfrm>
    </dsp:sp>
    <dsp:sp modelId="{D33597F7-84B5-4596-B592-564EC942F9FF}">
      <dsp:nvSpPr>
        <dsp:cNvPr id="0" name=""/>
        <dsp:cNvSpPr/>
      </dsp:nvSpPr>
      <dsp:spPr>
        <a:xfrm>
          <a:off x="2895139" y="1402268"/>
          <a:ext cx="3213890" cy="1285556"/>
        </a:xfrm>
        <a:prstGeom prst="chevron">
          <a:avLst/>
        </a:prstGeom>
        <a:solidFill>
          <a:srgbClr val="00839C"/>
        </a:solidFill>
        <a:ln w="12700" cap="flat" cmpd="sng" algn="ctr">
          <a:noFill/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Interviewphase</a:t>
          </a:r>
          <a:endParaRPr lang="de-DE" sz="1900" kern="1200" dirty="0"/>
        </a:p>
      </dsp:txBody>
      <dsp:txXfrm>
        <a:off x="3537917" y="1402268"/>
        <a:ext cx="1928334" cy="1285556"/>
      </dsp:txXfrm>
    </dsp:sp>
    <dsp:sp modelId="{CEE51F08-3407-4C37-9072-C76B9F27BEE7}">
      <dsp:nvSpPr>
        <dsp:cNvPr id="0" name=""/>
        <dsp:cNvSpPr/>
      </dsp:nvSpPr>
      <dsp:spPr>
        <a:xfrm>
          <a:off x="5787640" y="1402268"/>
          <a:ext cx="3213890" cy="1285556"/>
        </a:xfrm>
        <a:prstGeom prst="chevron">
          <a:avLst/>
        </a:prstGeom>
        <a:solidFill>
          <a:srgbClr val="00839C"/>
        </a:solidFill>
        <a:ln w="12700" cap="flat" cmpd="sng" algn="ctr">
          <a:noFill/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Vorstellungsphase</a:t>
          </a:r>
          <a:endParaRPr lang="de-DE" sz="1900" kern="1200" dirty="0"/>
        </a:p>
      </dsp:txBody>
      <dsp:txXfrm>
        <a:off x="6430418" y="1402268"/>
        <a:ext cx="1928334" cy="1285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92346-8E0F-4EA3-A941-84D1E1F49215}">
      <dsp:nvSpPr>
        <dsp:cNvPr id="0" name=""/>
        <dsp:cNvSpPr/>
      </dsp:nvSpPr>
      <dsp:spPr>
        <a:xfrm>
          <a:off x="893279" y="2205532"/>
          <a:ext cx="1984979" cy="1102766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>
            <a:solidFill>
              <a:schemeClr val="bg1"/>
            </a:solidFill>
          </a:endParaRPr>
        </a:p>
      </dsp:txBody>
      <dsp:txXfrm>
        <a:off x="925578" y="2237831"/>
        <a:ext cx="1920381" cy="1038168"/>
      </dsp:txXfrm>
    </dsp:sp>
    <dsp:sp modelId="{3E44567B-2CDE-4A68-915D-E97B1D0F69DD}">
      <dsp:nvSpPr>
        <dsp:cNvPr id="0" name=""/>
        <dsp:cNvSpPr/>
      </dsp:nvSpPr>
      <dsp:spPr>
        <a:xfrm>
          <a:off x="3567532" y="2149457"/>
          <a:ext cx="1984979" cy="1102766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>
            <a:solidFill>
              <a:schemeClr val="bg1"/>
            </a:solidFill>
          </a:endParaRPr>
        </a:p>
      </dsp:txBody>
      <dsp:txXfrm>
        <a:off x="3599831" y="2181756"/>
        <a:ext cx="1920381" cy="1038168"/>
      </dsp:txXfrm>
    </dsp:sp>
    <dsp:sp modelId="{4A831E6C-D0D9-4ECB-BF20-0DC710A3338B}">
      <dsp:nvSpPr>
        <dsp:cNvPr id="0" name=""/>
        <dsp:cNvSpPr/>
      </dsp:nvSpPr>
      <dsp:spPr>
        <a:xfrm>
          <a:off x="2818866" y="4686757"/>
          <a:ext cx="827074" cy="827074"/>
        </a:xfrm>
        <a:prstGeom prst="triangle">
          <a:avLst/>
        </a:prstGeom>
        <a:solidFill>
          <a:srgbClr val="00829C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62C8F-5E16-4097-A6DE-6633675885B4}">
      <dsp:nvSpPr>
        <dsp:cNvPr id="0" name=""/>
        <dsp:cNvSpPr/>
      </dsp:nvSpPr>
      <dsp:spPr>
        <a:xfrm rot="21360000">
          <a:off x="750421" y="4332346"/>
          <a:ext cx="4963964" cy="347114"/>
        </a:xfrm>
        <a:prstGeom prst="rect">
          <a:avLst/>
        </a:prstGeom>
        <a:solidFill>
          <a:srgbClr val="00829C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A79C0-CA08-46D3-94D1-CF1A4566FEF7}">
      <dsp:nvSpPr>
        <dsp:cNvPr id="0" name=""/>
        <dsp:cNvSpPr/>
      </dsp:nvSpPr>
      <dsp:spPr>
        <a:xfrm rot="21360000">
          <a:off x="722035" y="2936693"/>
          <a:ext cx="2043268" cy="1448982"/>
        </a:xfrm>
        <a:prstGeom prst="roundRect">
          <a:avLst/>
        </a:prstGeom>
        <a:solidFill>
          <a:srgbClr val="0082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chemeClr val="bg1"/>
              </a:solidFill>
            </a:rPr>
            <a:t>Anforderungen der Umwelt</a:t>
          </a:r>
          <a:endParaRPr lang="de-DE" sz="1800" b="1" kern="1200" dirty="0">
            <a:solidFill>
              <a:schemeClr val="bg1"/>
            </a:solidFill>
          </a:endParaRPr>
        </a:p>
      </dsp:txBody>
      <dsp:txXfrm>
        <a:off x="792768" y="3007426"/>
        <a:ext cx="1901802" cy="1307516"/>
      </dsp:txXfrm>
    </dsp:sp>
    <dsp:sp modelId="{F2565AC8-600F-4D34-BD60-EC1BBE35EFB6}">
      <dsp:nvSpPr>
        <dsp:cNvPr id="0" name=""/>
        <dsp:cNvSpPr/>
      </dsp:nvSpPr>
      <dsp:spPr>
        <a:xfrm rot="21360000">
          <a:off x="611758" y="1436931"/>
          <a:ext cx="2043268" cy="1448982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>
            <a:solidFill>
              <a:schemeClr val="bg1"/>
            </a:solidFill>
          </a:endParaRPr>
        </a:p>
      </dsp:txBody>
      <dsp:txXfrm>
        <a:off x="682491" y="1507664"/>
        <a:ext cx="1901802" cy="1307516"/>
      </dsp:txXfrm>
    </dsp:sp>
    <dsp:sp modelId="{3081C9E2-4B12-41C2-BDCE-4D509B86D5B6}">
      <dsp:nvSpPr>
        <dsp:cNvPr id="0" name=""/>
        <dsp:cNvSpPr/>
      </dsp:nvSpPr>
      <dsp:spPr>
        <a:xfrm rot="21360000">
          <a:off x="3561658" y="2738195"/>
          <a:ext cx="2043268" cy="1448982"/>
        </a:xfrm>
        <a:prstGeom prst="roundRect">
          <a:avLst/>
        </a:prstGeom>
        <a:solidFill>
          <a:srgbClr val="00829C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altLang="de-DE" sz="1800" b="1" kern="1200" dirty="0" smtClean="0">
              <a:solidFill>
                <a:schemeClr val="bg1"/>
              </a:solidFill>
            </a:rPr>
            <a:t>Fähigkeiten / Möglichkeiten der Person, den Anforderungen gerecht zu werden</a:t>
          </a:r>
          <a:endParaRPr lang="de-DE" sz="1800" b="1" kern="1200" dirty="0">
            <a:solidFill>
              <a:schemeClr val="bg1"/>
            </a:solidFill>
          </a:endParaRPr>
        </a:p>
      </dsp:txBody>
      <dsp:txXfrm>
        <a:off x="3632391" y="2808928"/>
        <a:ext cx="1901802" cy="1307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48C75-9B72-4706-8444-F4AEB49911E1}">
      <dsp:nvSpPr>
        <dsp:cNvPr id="0" name=""/>
        <dsp:cNvSpPr/>
      </dsp:nvSpPr>
      <dsp:spPr>
        <a:xfrm rot="5400000">
          <a:off x="6514804" y="-2645746"/>
          <a:ext cx="1072634" cy="6636349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Lärm, Klima,..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Zeitdruck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Monotonie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sp:txBody>
      <dsp:txXfrm rot="-5400000">
        <a:off x="3732947" y="188473"/>
        <a:ext cx="6583987" cy="967910"/>
      </dsp:txXfrm>
    </dsp:sp>
    <dsp:sp modelId="{02C11C3F-9AF7-446D-BCC2-E2ACB6F06547}">
      <dsp:nvSpPr>
        <dsp:cNvPr id="0" name=""/>
        <dsp:cNvSpPr/>
      </dsp:nvSpPr>
      <dsp:spPr>
        <a:xfrm>
          <a:off x="0" y="2031"/>
          <a:ext cx="3732946" cy="1340792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Dauerzustände</a:t>
          </a:r>
          <a:endParaRPr lang="de-DE" sz="26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65452" y="67483"/>
        <a:ext cx="3602042" cy="1209888"/>
      </dsp:txXfrm>
    </dsp:sp>
    <dsp:sp modelId="{B7A41B72-66DB-4A45-808C-155D1F95D8CE}">
      <dsp:nvSpPr>
        <dsp:cNvPr id="0" name=""/>
        <dsp:cNvSpPr/>
      </dsp:nvSpPr>
      <dsp:spPr>
        <a:xfrm rot="5400000">
          <a:off x="6514804" y="-1237914"/>
          <a:ext cx="1072634" cy="6636349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Unterbrechungen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informatorische Hindernisse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motorische Hindernisse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sp:txBody>
      <dsp:txXfrm rot="-5400000">
        <a:off x="3732947" y="1596305"/>
        <a:ext cx="6583987" cy="967910"/>
      </dsp:txXfrm>
    </dsp:sp>
    <dsp:sp modelId="{E0198BDB-01B6-480A-96AE-5857A84FF7BB}">
      <dsp:nvSpPr>
        <dsp:cNvPr id="0" name=""/>
        <dsp:cNvSpPr/>
      </dsp:nvSpPr>
      <dsp:spPr>
        <a:xfrm>
          <a:off x="0" y="1409863"/>
          <a:ext cx="3732946" cy="1340792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Ereignisse</a:t>
          </a:r>
          <a:endParaRPr lang="de-DE" sz="26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65452" y="1475315"/>
        <a:ext cx="3602042" cy="1209888"/>
      </dsp:txXfrm>
    </dsp:sp>
    <dsp:sp modelId="{3730CF2B-4DE7-4B0C-8800-C366EB892AD9}">
      <dsp:nvSpPr>
        <dsp:cNvPr id="0" name=""/>
        <dsp:cNvSpPr/>
      </dsp:nvSpPr>
      <dsp:spPr>
        <a:xfrm rot="5400000">
          <a:off x="6514804" y="169917"/>
          <a:ext cx="1072634" cy="6636349"/>
        </a:xfrm>
        <a:prstGeom prst="round2SameRect">
          <a:avLst/>
        </a:prstGeom>
        <a:solidFill>
          <a:srgbClr val="4BACC6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unsicherer Arbeitsplatz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Arbeitsklima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  <a:p>
          <a:pPr marL="536575" lvl="1" indent="-179388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/>
              <a:ea typeface="+mn-ea"/>
              <a:cs typeface="+mn-cs"/>
            </a:rPr>
            <a:t>Schicht</a:t>
          </a:r>
          <a:endParaRPr lang="de-DE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/>
            <a:ea typeface="+mn-ea"/>
            <a:cs typeface="+mn-cs"/>
          </a:endParaRPr>
        </a:p>
      </dsp:txBody>
      <dsp:txXfrm rot="-5400000">
        <a:off x="3732947" y="3004136"/>
        <a:ext cx="6583987" cy="967910"/>
      </dsp:txXfrm>
    </dsp:sp>
    <dsp:sp modelId="{EB5EE0C9-7411-4864-BD46-5182516C0FE6}">
      <dsp:nvSpPr>
        <dsp:cNvPr id="0" name=""/>
        <dsp:cNvSpPr/>
      </dsp:nvSpPr>
      <dsp:spPr>
        <a:xfrm>
          <a:off x="0" y="2817695"/>
          <a:ext cx="3732946" cy="1340792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Rahmenbedingungen</a:t>
          </a:r>
          <a:endParaRPr lang="de-DE" sz="26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65452" y="2883147"/>
        <a:ext cx="3602042" cy="12098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350A5-D560-4D3C-8F35-EDA35AA0152C}">
      <dsp:nvSpPr>
        <dsp:cNvPr id="0" name=""/>
        <dsp:cNvSpPr/>
      </dsp:nvSpPr>
      <dsp:spPr>
        <a:xfrm rot="16200000">
          <a:off x="17409" y="-11965"/>
          <a:ext cx="5212615" cy="5236546"/>
        </a:xfrm>
        <a:prstGeom prst="flowChartManualOperation">
          <a:avLst/>
        </a:prstGeom>
        <a:solidFill>
          <a:srgbClr val="0081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301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Verhältnisprävention:</a:t>
          </a:r>
          <a:br>
            <a:rPr lang="de-DE" sz="2400" kern="1200" dirty="0" smtClean="0"/>
          </a:br>
          <a:r>
            <a:rPr lang="de-DE" sz="2400" kern="1200" dirty="0" smtClean="0"/>
            <a:t>an den Verhältnissen ansetzen</a:t>
          </a:r>
          <a:endParaRPr lang="de-D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Belastungen verringern</a:t>
          </a:r>
          <a:br>
            <a:rPr lang="de-DE" sz="1900" kern="1200" dirty="0" smtClean="0"/>
          </a:br>
          <a:r>
            <a:rPr lang="de-DE" sz="1900" kern="1200" dirty="0" smtClean="0"/>
            <a:t>(Dauerzustände verbessern, belastende Ereignisse vermeiden)</a:t>
          </a:r>
          <a:endParaRPr lang="de-D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Ressourcen ausbauen</a:t>
          </a:r>
          <a:br>
            <a:rPr lang="de-DE" sz="1900" kern="1200" dirty="0" smtClean="0"/>
          </a:br>
          <a:r>
            <a:rPr lang="de-DE" sz="1900" kern="1200" dirty="0" smtClean="0"/>
            <a:t>(z.B. mehr Abwechslung, größere Spielräume)</a:t>
          </a:r>
          <a:endParaRPr lang="de-DE" sz="1900" kern="1200" dirty="0"/>
        </a:p>
      </dsp:txBody>
      <dsp:txXfrm rot="5400000">
        <a:off x="5444" y="1042523"/>
        <a:ext cx="5236546" cy="3127569"/>
      </dsp:txXfrm>
    </dsp:sp>
    <dsp:sp modelId="{59FAE084-C6FE-4FE4-A373-076EF7F6D178}">
      <dsp:nvSpPr>
        <dsp:cNvPr id="0" name=""/>
        <dsp:cNvSpPr/>
      </dsp:nvSpPr>
      <dsp:spPr>
        <a:xfrm rot="16200000">
          <a:off x="5646697" y="-11965"/>
          <a:ext cx="5212615" cy="5236546"/>
        </a:xfrm>
        <a:prstGeom prst="flowChartManualOperation">
          <a:avLst/>
        </a:prstGeom>
        <a:solidFill>
          <a:srgbClr val="0081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301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 smtClean="0"/>
            <a:t>Verhaltensprävention: </a:t>
          </a:r>
          <a:br>
            <a:rPr lang="de-DE" sz="2400" kern="1200" dirty="0" smtClean="0"/>
          </a:br>
          <a:r>
            <a:rPr lang="de-DE" sz="2400" kern="1200" dirty="0" smtClean="0"/>
            <a:t>am eigenen Verhalten ansetzen</a:t>
          </a:r>
          <a:endParaRPr lang="de-DE" sz="2400" kern="1200" dirty="0"/>
        </a:p>
        <a:p>
          <a:pPr marL="265113" lvl="1" indent="-265113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Bewertung der Situation </a:t>
          </a:r>
          <a:br>
            <a:rPr lang="de-DE" sz="1900" kern="1200" dirty="0" smtClean="0"/>
          </a:br>
          <a:r>
            <a:rPr lang="de-DE" sz="1900" kern="1200" dirty="0" smtClean="0"/>
            <a:t>(z.B. Vertrauen in die eigenen Fähigkeiten aufbauen)</a:t>
          </a:r>
          <a:endParaRPr lang="de-DE" sz="1900" kern="1200" dirty="0"/>
        </a:p>
        <a:p>
          <a:pPr marL="265113" lvl="1" indent="-265113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Stressreaktion</a:t>
          </a:r>
          <a:br>
            <a:rPr lang="de-DE" sz="1900" kern="1200" dirty="0" smtClean="0"/>
          </a:br>
          <a:r>
            <a:rPr lang="de-DE" sz="1900" kern="1200" dirty="0" smtClean="0"/>
            <a:t>(z.B. Spaziergang statt Hektik, Obst statt Gummibärchen)</a:t>
          </a:r>
          <a:endParaRPr lang="de-DE" sz="1900" kern="1200" dirty="0"/>
        </a:p>
        <a:p>
          <a:pPr marL="265113" lvl="1" indent="-265113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Allgemeine Gesundheit und Fitness </a:t>
          </a:r>
          <a:br>
            <a:rPr lang="de-DE" sz="1900" kern="1200" dirty="0" smtClean="0"/>
          </a:br>
          <a:r>
            <a:rPr lang="de-DE" sz="1900" kern="1200" dirty="0" smtClean="0"/>
            <a:t>(z.B. Sport, Entspannung, Ernährung)</a:t>
          </a:r>
        </a:p>
      </dsp:txBody>
      <dsp:txXfrm rot="5400000">
        <a:off x="5634732" y="1042523"/>
        <a:ext cx="5236546" cy="31275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350A5-D560-4D3C-8F35-EDA35AA0152C}">
      <dsp:nvSpPr>
        <dsp:cNvPr id="0" name=""/>
        <dsp:cNvSpPr/>
      </dsp:nvSpPr>
      <dsp:spPr>
        <a:xfrm rot="16200000">
          <a:off x="17409" y="-11965"/>
          <a:ext cx="5212615" cy="5236546"/>
        </a:xfrm>
        <a:prstGeom prst="flowChartManualOperation">
          <a:avLst/>
        </a:prstGeom>
        <a:solidFill>
          <a:srgbClr val="0081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625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smtClean="0"/>
            <a:t>an den Verhältnissen ansetzen: </a:t>
          </a:r>
          <a:br>
            <a:rPr lang="de-DE" sz="2600" kern="1200" dirty="0" smtClean="0"/>
          </a:br>
          <a:r>
            <a:rPr lang="de-DE" sz="2600" kern="1200" dirty="0" smtClean="0"/>
            <a:t>wer?</a:t>
          </a:r>
          <a:endParaRPr lang="de-DE" sz="2600" kern="1200" dirty="0"/>
        </a:p>
        <a:p>
          <a:pPr marL="185738" lvl="1" indent="-185738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Arbeitgeber</a:t>
          </a:r>
          <a:endParaRPr lang="de-DE" sz="2000" kern="1200" dirty="0"/>
        </a:p>
        <a:p>
          <a:pPr marL="450850" lvl="2" indent="-2794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Vorgesetzte</a:t>
          </a:r>
          <a:endParaRPr lang="de-DE" sz="2000" kern="1200" dirty="0"/>
        </a:p>
        <a:p>
          <a:pPr marL="450850" lvl="2" indent="-2794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Fachkraft für Arbeitssicherheit</a:t>
          </a:r>
          <a:endParaRPr lang="de-DE" sz="2000" kern="1200" dirty="0"/>
        </a:p>
        <a:p>
          <a:pPr marL="450850" lvl="2" indent="-2794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Gesundheitsförderung</a:t>
          </a:r>
          <a:endParaRPr lang="de-DE" sz="2000" kern="1200" dirty="0"/>
        </a:p>
        <a:p>
          <a:pPr marL="450850" lvl="2" indent="-2794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…</a:t>
          </a:r>
          <a:endParaRPr lang="de-DE" sz="2000" kern="1200" dirty="0"/>
        </a:p>
        <a:p>
          <a:pPr marL="185738" lvl="1" indent="-185738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unter Mitwirkung der Beschäftigten als „Experten ihrer eigenen Arbeit“</a:t>
          </a:r>
          <a:endParaRPr lang="de-DE" sz="2000" kern="1200" dirty="0"/>
        </a:p>
      </dsp:txBody>
      <dsp:txXfrm rot="5400000">
        <a:off x="5444" y="1042523"/>
        <a:ext cx="5236546" cy="3127569"/>
      </dsp:txXfrm>
    </dsp:sp>
    <dsp:sp modelId="{59FAE084-C6FE-4FE4-A373-076EF7F6D178}">
      <dsp:nvSpPr>
        <dsp:cNvPr id="0" name=""/>
        <dsp:cNvSpPr/>
      </dsp:nvSpPr>
      <dsp:spPr>
        <a:xfrm rot="16200000">
          <a:off x="5646697" y="-11965"/>
          <a:ext cx="5212615" cy="5236546"/>
        </a:xfrm>
        <a:prstGeom prst="flowChartManualOperation">
          <a:avLst/>
        </a:prstGeom>
        <a:solidFill>
          <a:srgbClr val="0081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6625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 smtClean="0"/>
            <a:t>am eigenen Verhalten ansetzen: wer?</a:t>
          </a:r>
          <a:endParaRPr lang="de-DE" sz="2600" kern="1200" dirty="0"/>
        </a:p>
        <a:p>
          <a:pPr marL="265113" lvl="1" indent="-2651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die Beschäftigten selbst </a:t>
          </a:r>
          <a:endParaRPr lang="de-DE" sz="2000" kern="1200" dirty="0"/>
        </a:p>
        <a:p>
          <a:pPr marL="265113" lvl="1" indent="-2651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eventuell unterstützt durch Seminare, Kurse etc. (Entspannung, Sport, Zeitmanagement…)</a:t>
          </a:r>
          <a:endParaRPr lang="de-DE" sz="2000" kern="1200" dirty="0"/>
        </a:p>
      </dsp:txBody>
      <dsp:txXfrm rot="5400000">
        <a:off x="5634732" y="1042523"/>
        <a:ext cx="5236546" cy="3127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7F04F-5D4A-4BF6-8557-671CE8D5C3D8}" type="datetimeFigureOut">
              <a:rPr lang="de-DE" smtClean="0"/>
              <a:t>03.09.2019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45222-9AEA-40E9-AF49-95D61024E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10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99840-919A-4322-86C5-EF589633909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B050E-33A3-4FC2-A966-D743D41A73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70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480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B050E-33A3-4FC2-A966-D743D41A739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250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5451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354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2894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18500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047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8156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726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8400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B050E-33A3-4FC2-A966-D743D41A739C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lIns="90590" tIns="45295" rIns="90590" bIns="45295"/>
          <a:lstStyle/>
          <a:p>
            <a:fld id="{756BA7B3-3E67-48DC-BE15-6454276C7EC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542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B050E-33A3-4FC2-A966-D743D41A739C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357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474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Ziel ist es spielerisch Behinderungen und Positivmerkmale</a:t>
            </a:r>
            <a:r>
              <a:rPr lang="de-DE" baseline="0" dirty="0" smtClean="0"/>
              <a:t> der Arbeit zu erleben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74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945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8910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75690-D545-454E-967C-4ED2C9FC33B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514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B050E-33A3-4FC2-A966-D743D41A739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135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569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98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53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9292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7867" y="790580"/>
            <a:ext cx="10363200" cy="790575"/>
          </a:xfrm>
        </p:spPr>
        <p:txBody>
          <a:bodyPr/>
          <a:lstStyle>
            <a:lvl1pPr>
              <a:defRPr sz="2933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9467" y="1989138"/>
            <a:ext cx="10363200" cy="4032251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667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400">
                <a:latin typeface="Calibri" panose="020F0502020204030204" pitchFamily="34" charset="0"/>
              </a:defRPr>
            </a:lvl4pPr>
            <a:lvl5pPr>
              <a:defRPr sz="240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9326035" y="6409135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5AF5A-17C1-4272-BD51-E0CE5F94E9C7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98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4CF16-A53A-470F-B206-77D4399334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628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04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18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48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00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1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89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01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81964-8B01-4C92-98ED-EFD79F6C62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80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hyperlink" Target="http://www.live-karikaturen.ch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19" Type="http://schemas.openxmlformats.org/officeDocument/2006/relationships/image" Target="../media/image105.svg"/><Relationship Id="rId4" Type="http://schemas.openxmlformats.org/officeDocument/2006/relationships/image" Target="../media/image8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990297"/>
            <a:ext cx="9144000" cy="2387600"/>
          </a:xfrm>
        </p:spPr>
        <p:txBody>
          <a:bodyPr>
            <a:normAutofit/>
          </a:bodyPr>
          <a:lstStyle/>
          <a:p>
            <a:r>
              <a:rPr lang="de-D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Willkommen </a:t>
            </a:r>
            <a:br>
              <a:rPr lang="de-DE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zum Tagesworkshop für Auszubildende</a:t>
            </a:r>
            <a:r>
              <a:rPr lang="de-DE" sz="6600" dirty="0">
                <a:latin typeface="Calibri" panose="020F0502020204030204" pitchFamily="34" charset="0"/>
                <a:ea typeface="Arial Hebrew Scholar" charset="-79"/>
                <a:cs typeface="Calibri" panose="020F0502020204030204" pitchFamily="34" charset="0"/>
                <a:sym typeface="Arial" charset="0"/>
              </a:rPr>
              <a:t/>
            </a:r>
            <a:br>
              <a:rPr lang="de-DE" sz="6600" dirty="0">
                <a:latin typeface="Calibri" panose="020F0502020204030204" pitchFamily="34" charset="0"/>
                <a:ea typeface="Arial Hebrew Scholar" charset="-79"/>
                <a:cs typeface="Calibri" panose="020F0502020204030204" pitchFamily="34" charset="0"/>
                <a:sym typeface="Arial" charset="0"/>
              </a:rPr>
            </a:b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849563"/>
            <a:ext cx="9144000" cy="1655762"/>
          </a:xfrm>
        </p:spPr>
        <p:txBody>
          <a:bodyPr>
            <a:normAutofit/>
          </a:bodyPr>
          <a:lstStyle/>
          <a:p>
            <a:r>
              <a:rPr lang="de-DE" sz="41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Arbeit- und Gesundheit</a:t>
            </a:r>
          </a:p>
        </p:txBody>
      </p:sp>
      <p:pic>
        <p:nvPicPr>
          <p:cNvPr id="4" name="Grafik 3" descr="C:\Users\adietz\AppData\Local\Temp\Temp1_RZ-Logo-IntAGt.zip\RZ-Logo-IntAGt\Office\Logo-RZ-RG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06" y="5584218"/>
            <a:ext cx="1924470" cy="3683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Gerader Verbinder 5"/>
          <p:cNvCxnSpPr/>
          <p:nvPr/>
        </p:nvCxnSpPr>
        <p:spPr>
          <a:xfrm>
            <a:off x="1107498" y="145891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2" y="39742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10" y="4941123"/>
            <a:ext cx="4041362" cy="165449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043" y="4941123"/>
            <a:ext cx="2338349" cy="1654492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16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dirty="0" smtClean="0"/>
              <a:t>Gedankenexperiment:</a:t>
            </a:r>
            <a:br>
              <a:rPr lang="de-DE" sz="4000" dirty="0" smtClean="0"/>
            </a:br>
            <a:r>
              <a:rPr lang="de-DE" sz="4000" dirty="0" smtClean="0"/>
              <a:t>Negativer Stress oder positive Herausforderung?</a:t>
            </a:r>
            <a:endParaRPr lang="de-DE" sz="4000" dirty="0"/>
          </a:p>
        </p:txBody>
      </p:sp>
      <p:graphicFrame>
        <p:nvGraphicFramePr>
          <p:cNvPr id="5" name="Inhaltsplatzhalt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762915"/>
              </p:ext>
            </p:extLst>
          </p:nvPr>
        </p:nvGraphicFramePr>
        <p:xfrm>
          <a:off x="5257800" y="0"/>
          <a:ext cx="646480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32</a:t>
            </a:r>
            <a:endParaRPr lang="de-DE" sz="1200" dirty="0">
              <a:solidFill>
                <a:srgbClr val="898989"/>
              </a:solidFill>
            </a:endParaRPr>
          </a:p>
        </p:txBody>
      </p:sp>
      <p:sp>
        <p:nvSpPr>
          <p:cNvPr id="3" name="Ovale Legende 2"/>
          <p:cNvSpPr/>
          <p:nvPr/>
        </p:nvSpPr>
        <p:spPr>
          <a:xfrm>
            <a:off x="2578100" y="1751076"/>
            <a:ext cx="3218688" cy="2267712"/>
          </a:xfrm>
          <a:prstGeom prst="wedgeEllipseCallout">
            <a:avLst>
              <a:gd name="adj1" fmla="val -61742"/>
              <a:gd name="adj2" fmla="val 45296"/>
            </a:avLst>
          </a:prstGeom>
          <a:solidFill>
            <a:srgbClr val="008197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Ich habe hier eine </a:t>
            </a:r>
            <a:r>
              <a:rPr lang="de-DE" sz="2000" b="1" dirty="0" smtClean="0">
                <a:solidFill>
                  <a:schemeClr val="tx1"/>
                </a:solidFill>
              </a:rPr>
              <a:t>sehr</a:t>
            </a:r>
            <a:r>
              <a:rPr lang="de-DE" sz="2000" dirty="0" smtClean="0">
                <a:solidFill>
                  <a:schemeClr val="tx1"/>
                </a:solidFill>
              </a:rPr>
              <a:t> wichtige </a:t>
            </a:r>
            <a:r>
              <a:rPr lang="de-DE" sz="2000" b="1" dirty="0" smtClean="0">
                <a:solidFill>
                  <a:schemeClr val="tx1"/>
                </a:solidFill>
              </a:rPr>
              <a:t>Spezialaufgabe</a:t>
            </a:r>
            <a:r>
              <a:rPr lang="de-DE" sz="2000" dirty="0" smtClean="0">
                <a:solidFill>
                  <a:schemeClr val="tx1"/>
                </a:solidFill>
              </a:rPr>
              <a:t> für Sie…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24" y="3819144"/>
            <a:ext cx="1557528" cy="24384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287867" y="6413698"/>
            <a:ext cx="2820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Bildquelle: </a:t>
            </a:r>
            <a:r>
              <a:rPr lang="de-DE" sz="1400" dirty="0">
                <a:solidFill>
                  <a:schemeClr val="bg1">
                    <a:lumMod val="65000"/>
                  </a:schemeClr>
                </a:solidFill>
                <a:hlinkClick r:id="rId9"/>
              </a:rPr>
              <a:t>www.Live-Karikaturen.ch</a:t>
            </a:r>
            <a:endParaRPr lang="de-DE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22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Die Stressreaktion</a:t>
            </a:r>
            <a:endParaRPr lang="de-DE" sz="4000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417257" y="2132856"/>
            <a:ext cx="11430383" cy="1620180"/>
            <a:chOff x="556341" y="3779912"/>
            <a:chExt cx="15240511" cy="2160240"/>
          </a:xfrm>
        </p:grpSpPr>
        <p:sp>
          <p:nvSpPr>
            <p:cNvPr id="4" name="Rechteck 3"/>
            <p:cNvSpPr/>
            <p:nvPr/>
          </p:nvSpPr>
          <p:spPr bwMode="auto">
            <a:xfrm>
              <a:off x="556341" y="3779912"/>
              <a:ext cx="3042338" cy="2160240"/>
            </a:xfrm>
            <a:prstGeom prst="rect">
              <a:avLst/>
            </a:prstGeom>
            <a:solidFill>
              <a:srgbClr val="C0CFE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783"/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Reiz/Ereignis:</a:t>
              </a:r>
              <a:b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</a:br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Herausforderung</a:t>
              </a:r>
              <a:endParaRPr lang="de-DE" sz="2400" dirty="0">
                <a:latin typeface="Calibri" panose="020F0502020204030204" pitchFamily="34" charset="0"/>
                <a:ea typeface="ヒラギノ角ゴ ProN W3" charset="0"/>
                <a:cs typeface="Calibri" panose="020F0502020204030204" pitchFamily="34" charset="0"/>
                <a:sym typeface="Arial" charset="0"/>
              </a:endParaRPr>
            </a:p>
            <a:p>
              <a:pPr algn="ctr" defTabSz="685783"/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Belastung/Stress</a:t>
              </a:r>
              <a:endParaRPr lang="de-DE" sz="2400" dirty="0">
                <a:latin typeface="Calibri" panose="020F0502020204030204" pitchFamily="34" charset="0"/>
                <a:ea typeface="ヒラギノ角ゴ ProN W3" charset="0"/>
                <a:cs typeface="Calibri" panose="020F0502020204030204" pitchFamily="34" charset="0"/>
                <a:sym typeface="Arial" charset="0"/>
              </a:endParaRPr>
            </a:p>
          </p:txBody>
        </p:sp>
        <p:sp>
          <p:nvSpPr>
            <p:cNvPr id="5" name="Rechteck 4"/>
            <p:cNvSpPr/>
            <p:nvPr/>
          </p:nvSpPr>
          <p:spPr bwMode="auto">
            <a:xfrm>
              <a:off x="5332280" y="3779912"/>
              <a:ext cx="4158462" cy="2160240"/>
            </a:xfrm>
            <a:prstGeom prst="rect">
              <a:avLst/>
            </a:prstGeom>
            <a:solidFill>
              <a:srgbClr val="C0CFE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783"/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Bewertung</a:t>
              </a:r>
            </a:p>
            <a:p>
              <a:pPr marL="534578" indent="-257168" defTabSz="685783">
                <a:buFont typeface="Arial" panose="020B0604020202020204" pitchFamily="34" charset="0"/>
                <a:buChar char="•"/>
              </a:pPr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der Situation</a:t>
              </a:r>
            </a:p>
            <a:p>
              <a:pPr marL="534578" indent="-257168" defTabSz="685783">
                <a:buFont typeface="Arial" panose="020B0604020202020204" pitchFamily="34" charset="0"/>
                <a:buChar char="•"/>
              </a:pPr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meiner Fähigkeiten</a:t>
              </a:r>
            </a:p>
          </p:txBody>
        </p:sp>
        <p:sp>
          <p:nvSpPr>
            <p:cNvPr id="9" name="Pfeil nach rechts 8"/>
            <p:cNvSpPr/>
            <p:nvPr/>
          </p:nvSpPr>
          <p:spPr bwMode="auto">
            <a:xfrm>
              <a:off x="3598678" y="4467617"/>
              <a:ext cx="1733601" cy="784830"/>
            </a:xfrm>
            <a:prstGeom prst="rightArrow">
              <a:avLst/>
            </a:prstGeom>
            <a:solidFill>
              <a:srgbClr val="007F98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783"/>
              <a:endParaRPr lang="de-DE" sz="24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10" name="Pfeil nach rechts 9"/>
            <p:cNvSpPr/>
            <p:nvPr/>
          </p:nvSpPr>
          <p:spPr bwMode="auto">
            <a:xfrm>
              <a:off x="9490742" y="4442465"/>
              <a:ext cx="1733602" cy="784830"/>
            </a:xfrm>
            <a:prstGeom prst="rightArrow">
              <a:avLst/>
            </a:prstGeom>
            <a:solidFill>
              <a:srgbClr val="007F98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783"/>
              <a:endParaRPr lang="de-DE" sz="24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grpSp>
          <p:nvGrpSpPr>
            <p:cNvPr id="18" name="Gruppieren 17"/>
            <p:cNvGrpSpPr/>
            <p:nvPr/>
          </p:nvGrpSpPr>
          <p:grpSpPr>
            <a:xfrm>
              <a:off x="11224344" y="3779912"/>
              <a:ext cx="4572508" cy="2160240"/>
              <a:chOff x="11224344" y="3779912"/>
              <a:chExt cx="4572508" cy="2160240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11224344" y="3779912"/>
                <a:ext cx="4572508" cy="2160240"/>
                <a:chOff x="11044324" y="3749040"/>
                <a:chExt cx="4572508" cy="2160240"/>
              </a:xfrm>
            </p:grpSpPr>
            <p:sp>
              <p:nvSpPr>
                <p:cNvPr id="6" name="Rechteck 5"/>
                <p:cNvSpPr/>
                <p:nvPr/>
              </p:nvSpPr>
              <p:spPr bwMode="auto">
                <a:xfrm>
                  <a:off x="11044324" y="3749040"/>
                  <a:ext cx="4572508" cy="2160240"/>
                </a:xfrm>
                <a:prstGeom prst="rect">
                  <a:avLst/>
                </a:prstGeom>
                <a:solidFill>
                  <a:srgbClr val="C0CFE1"/>
                </a:solidFill>
                <a:ln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defTabSz="685783"/>
                  <a: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  <a:t>(Stress-)</a:t>
                  </a:r>
                  <a:b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  <a:t>Reaktion</a:t>
                  </a:r>
                </a:p>
              </p:txBody>
            </p:sp>
            <p:sp>
              <p:nvSpPr>
                <p:cNvPr id="7" name="Textfeld 6"/>
                <p:cNvSpPr txBox="1"/>
                <p:nvPr/>
              </p:nvSpPr>
              <p:spPr>
                <a:xfrm>
                  <a:off x="13537983" y="4044331"/>
                  <a:ext cx="1867093" cy="1600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783"/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Emotion</a:t>
                  </a:r>
                  <a:b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Verhalten</a:t>
                  </a:r>
                  <a:b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Körper</a:t>
                  </a:r>
                </a:p>
              </p:txBody>
            </p:sp>
          </p:grpSp>
          <p:cxnSp>
            <p:nvCxnSpPr>
              <p:cNvPr id="12" name="Gerader Verbinder 11"/>
              <p:cNvCxnSpPr/>
              <p:nvPr/>
            </p:nvCxnSpPr>
            <p:spPr bwMode="auto">
              <a:xfrm flipV="1">
                <a:off x="12880528" y="4442465"/>
                <a:ext cx="900100" cy="417567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Gerader Verbinder 13"/>
              <p:cNvCxnSpPr/>
              <p:nvPr/>
            </p:nvCxnSpPr>
            <p:spPr bwMode="auto">
              <a:xfrm>
                <a:off x="12957946" y="4932040"/>
                <a:ext cx="822682" cy="0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Gerader Verbinder 15"/>
              <p:cNvCxnSpPr/>
              <p:nvPr/>
            </p:nvCxnSpPr>
            <p:spPr bwMode="auto">
              <a:xfrm>
                <a:off x="12880528" y="5068798"/>
                <a:ext cx="1080120" cy="324036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36</a:t>
            </a:r>
            <a:endParaRPr lang="de-DE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398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0236" y="473927"/>
            <a:ext cx="10972800" cy="67627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Stressreaktionen (nach Kaluza, 1996) </a:t>
            </a:r>
            <a:endParaRPr lang="de-DE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3477" y="1420443"/>
            <a:ext cx="3221876" cy="574568"/>
          </a:xfrm>
          <a:prstGeom prst="rect">
            <a:avLst/>
          </a:prstGeom>
          <a:solidFill>
            <a:srgbClr val="00839A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de-DE" sz="2400" b="1" dirty="0"/>
              <a:t>Körper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53477" y="2464851"/>
            <a:ext cx="3221876" cy="3670236"/>
          </a:xfrm>
          <a:prstGeom prst="rect">
            <a:avLst/>
          </a:prstGeom>
          <a:solidFill>
            <a:srgbClr val="00839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z. B.: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Puls </a:t>
            </a: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, Blutdruck 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Muskelspannung 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Atemfrequenz 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Blutgerinnung 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Verdauung  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Immunkompetenz 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 Sexualfunktion </a:t>
            </a:r>
            <a:r>
              <a:rPr lang="de-DE" altLang="de-DE" sz="2400" dirty="0">
                <a:sym typeface="Wingdings 3" panose="05040102010807070707" pitchFamily="18" charset="2"/>
              </a:rPr>
              <a:t></a:t>
            </a:r>
          </a:p>
          <a:p>
            <a:pPr>
              <a:buFontTx/>
              <a:buChar char="•"/>
            </a:pPr>
            <a:endParaRPr lang="de-DE" altLang="de-DE" sz="1350" dirty="0" smtClean="0">
              <a:latin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  <a:p>
            <a:pPr>
              <a:buFontTx/>
              <a:buChar char="•"/>
            </a:pPr>
            <a:endParaRPr lang="de-DE" altLang="de-DE" sz="1350" dirty="0">
              <a:latin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  <a:p>
            <a:pPr>
              <a:buFontTx/>
              <a:buChar char="•"/>
            </a:pPr>
            <a:endParaRPr lang="de-DE" altLang="de-DE" sz="1350" dirty="0">
              <a:latin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517804" y="2464851"/>
            <a:ext cx="3230012" cy="3647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5725" indent="-85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z. B.: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Angst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Ärger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Enttäuschung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„immer ich“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„das schaffe ich nie“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„jetzt ist alles aus“</a:t>
            </a:r>
          </a:p>
          <a:p>
            <a:pPr>
              <a:buFontTx/>
              <a:buChar char="•"/>
            </a:pPr>
            <a:r>
              <a:rPr lang="de-DE" alt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„ich muss das ganz alleine schaffen</a:t>
            </a:r>
            <a:r>
              <a:rPr lang="de-DE" altLang="de-D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de-DE" alt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de-DE" altLang="de-DE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190267" y="1420443"/>
            <a:ext cx="3242326" cy="5745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400" b="1" dirty="0"/>
              <a:t>Verhalten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8190267" y="2464851"/>
            <a:ext cx="3242326" cy="36856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5725" indent="-85725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z. B.: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hastig und verkrampft arbeiten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gereizt gegenüber</a:t>
            </a:r>
            <a:b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	anderen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mangelnde Planung </a:t>
            </a:r>
            <a:b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	und Übersicht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fehlende Pausen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Rauchen</a:t>
            </a:r>
          </a:p>
          <a:p>
            <a:pPr>
              <a:buFontTx/>
              <a:buChar char="•"/>
            </a:pPr>
            <a:r>
              <a:rPr lang="de-DE" alt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 „nebenbei“ Essen</a:t>
            </a:r>
          </a:p>
          <a:p>
            <a:pPr marL="0" indent="0"/>
            <a:endParaRPr lang="de-DE" altLang="de-DE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3937010" y="5838702"/>
            <a:ext cx="719137" cy="144463"/>
          </a:xfrm>
          <a:prstGeom prst="leftRightArrow">
            <a:avLst>
              <a:gd name="adj1" fmla="val 50000"/>
              <a:gd name="adj2" fmla="val 9956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7609473" y="5910933"/>
            <a:ext cx="719138" cy="144463"/>
          </a:xfrm>
          <a:prstGeom prst="leftRightArrow">
            <a:avLst>
              <a:gd name="adj1" fmla="val 50000"/>
              <a:gd name="adj2" fmla="val 9956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516214" y="1423565"/>
            <a:ext cx="3231602" cy="574568"/>
          </a:xfrm>
          <a:prstGeom prst="rect">
            <a:avLst/>
          </a:prstGeom>
          <a:solidFill>
            <a:srgbClr val="95B3D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de-DE" altLang="de-DE" sz="2400" b="1" dirty="0" smtClean="0"/>
              <a:t>Gedanken </a:t>
            </a:r>
            <a:r>
              <a:rPr lang="de-DE" altLang="de-DE" sz="2400" b="1" dirty="0"/>
              <a:t>/ Gefühle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CF16-A53A-470F-B206-77D4399334D5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6366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Die Stressreaktion</a:t>
            </a:r>
            <a:endParaRPr lang="de-DE" sz="4000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417257" y="2132856"/>
            <a:ext cx="11430383" cy="1620180"/>
            <a:chOff x="556341" y="3779912"/>
            <a:chExt cx="15240511" cy="2160240"/>
          </a:xfrm>
        </p:grpSpPr>
        <p:sp>
          <p:nvSpPr>
            <p:cNvPr id="4" name="Rechteck 3"/>
            <p:cNvSpPr/>
            <p:nvPr/>
          </p:nvSpPr>
          <p:spPr bwMode="auto">
            <a:xfrm>
              <a:off x="556341" y="3779912"/>
              <a:ext cx="3042338" cy="2160240"/>
            </a:xfrm>
            <a:prstGeom prst="rect">
              <a:avLst/>
            </a:prstGeom>
            <a:solidFill>
              <a:srgbClr val="C0CFE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783"/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Reiz/Ereignis:</a:t>
              </a:r>
              <a:b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</a:br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Herausforderung</a:t>
              </a:r>
              <a:endParaRPr lang="de-DE" sz="2400" dirty="0">
                <a:latin typeface="Calibri" panose="020F0502020204030204" pitchFamily="34" charset="0"/>
                <a:ea typeface="ヒラギノ角ゴ ProN W3" charset="0"/>
                <a:cs typeface="Calibri" panose="020F0502020204030204" pitchFamily="34" charset="0"/>
                <a:sym typeface="Arial" charset="0"/>
              </a:endParaRPr>
            </a:p>
            <a:p>
              <a:pPr algn="ctr" defTabSz="685783"/>
              <a:r>
                <a:rPr lang="de-DE" sz="2400" dirty="0" smtClean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Belastung/Stress</a:t>
              </a:r>
              <a:endParaRPr lang="de-DE" sz="2400" dirty="0">
                <a:latin typeface="Calibri" panose="020F0502020204030204" pitchFamily="34" charset="0"/>
                <a:ea typeface="ヒラギノ角ゴ ProN W3" charset="0"/>
                <a:cs typeface="Calibri" panose="020F0502020204030204" pitchFamily="34" charset="0"/>
                <a:sym typeface="Arial" charset="0"/>
              </a:endParaRPr>
            </a:p>
          </p:txBody>
        </p:sp>
        <p:sp>
          <p:nvSpPr>
            <p:cNvPr id="5" name="Rechteck 4"/>
            <p:cNvSpPr/>
            <p:nvPr/>
          </p:nvSpPr>
          <p:spPr bwMode="auto">
            <a:xfrm>
              <a:off x="5332280" y="3779912"/>
              <a:ext cx="4158462" cy="2160240"/>
            </a:xfrm>
            <a:prstGeom prst="rect">
              <a:avLst/>
            </a:prstGeom>
            <a:solidFill>
              <a:srgbClr val="C0CFE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783"/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Bewertung</a:t>
              </a:r>
            </a:p>
            <a:p>
              <a:pPr marL="534578" indent="-257168" defTabSz="685783">
                <a:buFont typeface="Arial" panose="020B0604020202020204" pitchFamily="34" charset="0"/>
                <a:buChar char="•"/>
              </a:pPr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der Situation</a:t>
              </a:r>
            </a:p>
            <a:p>
              <a:pPr marL="534578" indent="-257168" defTabSz="685783">
                <a:buFont typeface="Arial" panose="020B0604020202020204" pitchFamily="34" charset="0"/>
                <a:buChar char="•"/>
              </a:pPr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meiner Fähigkeiten</a:t>
              </a:r>
            </a:p>
          </p:txBody>
        </p:sp>
        <p:sp>
          <p:nvSpPr>
            <p:cNvPr id="9" name="Pfeil nach rechts 8"/>
            <p:cNvSpPr/>
            <p:nvPr/>
          </p:nvSpPr>
          <p:spPr bwMode="auto">
            <a:xfrm>
              <a:off x="3598678" y="4467617"/>
              <a:ext cx="1733601" cy="784830"/>
            </a:xfrm>
            <a:prstGeom prst="rightArrow">
              <a:avLst/>
            </a:prstGeom>
            <a:solidFill>
              <a:srgbClr val="007F98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783"/>
              <a:endParaRPr lang="de-DE" sz="24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10" name="Pfeil nach rechts 9"/>
            <p:cNvSpPr/>
            <p:nvPr/>
          </p:nvSpPr>
          <p:spPr bwMode="auto">
            <a:xfrm>
              <a:off x="9490742" y="4442465"/>
              <a:ext cx="1733602" cy="784830"/>
            </a:xfrm>
            <a:prstGeom prst="rightArrow">
              <a:avLst/>
            </a:prstGeom>
            <a:solidFill>
              <a:srgbClr val="007F98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783"/>
              <a:endParaRPr lang="de-DE" sz="24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grpSp>
          <p:nvGrpSpPr>
            <p:cNvPr id="18" name="Gruppieren 17"/>
            <p:cNvGrpSpPr/>
            <p:nvPr/>
          </p:nvGrpSpPr>
          <p:grpSpPr>
            <a:xfrm>
              <a:off x="11224344" y="3779912"/>
              <a:ext cx="4572508" cy="2160240"/>
              <a:chOff x="11224344" y="3779912"/>
              <a:chExt cx="4572508" cy="2160240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11224344" y="3779912"/>
                <a:ext cx="4572508" cy="2160240"/>
                <a:chOff x="11044324" y="3749040"/>
                <a:chExt cx="4572508" cy="2160240"/>
              </a:xfrm>
            </p:grpSpPr>
            <p:sp>
              <p:nvSpPr>
                <p:cNvPr id="6" name="Rechteck 5"/>
                <p:cNvSpPr/>
                <p:nvPr/>
              </p:nvSpPr>
              <p:spPr bwMode="auto">
                <a:xfrm>
                  <a:off x="11044324" y="3749040"/>
                  <a:ext cx="4572508" cy="2160240"/>
                </a:xfrm>
                <a:prstGeom prst="rect">
                  <a:avLst/>
                </a:prstGeom>
                <a:solidFill>
                  <a:srgbClr val="C0CFE1"/>
                </a:solidFill>
                <a:ln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defTabSz="685783"/>
                  <a: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  <a:t>(Stress-)</a:t>
                  </a:r>
                  <a:b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ea typeface="ヒラギノ角ゴ ProN W3" charset="0"/>
                      <a:cs typeface="Calibri" panose="020F0502020204030204" pitchFamily="34" charset="0"/>
                      <a:sym typeface="Arial" charset="0"/>
                    </a:rPr>
                    <a:t>Reaktion</a:t>
                  </a:r>
                </a:p>
              </p:txBody>
            </p:sp>
            <p:sp>
              <p:nvSpPr>
                <p:cNvPr id="7" name="Textfeld 6"/>
                <p:cNvSpPr txBox="1"/>
                <p:nvPr/>
              </p:nvSpPr>
              <p:spPr>
                <a:xfrm>
                  <a:off x="13537983" y="4044331"/>
                  <a:ext cx="1867093" cy="1600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 defTabSz="685783"/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Emotion</a:t>
                  </a:r>
                  <a:b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Verhalten</a:t>
                  </a:r>
                  <a:b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de-DE" sz="2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Körper</a:t>
                  </a:r>
                </a:p>
              </p:txBody>
            </p:sp>
          </p:grpSp>
          <p:cxnSp>
            <p:nvCxnSpPr>
              <p:cNvPr id="12" name="Gerader Verbinder 11"/>
              <p:cNvCxnSpPr/>
              <p:nvPr/>
            </p:nvCxnSpPr>
            <p:spPr bwMode="auto">
              <a:xfrm flipV="1">
                <a:off x="12880528" y="4442465"/>
                <a:ext cx="900100" cy="417567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Gerader Verbinder 13"/>
              <p:cNvCxnSpPr/>
              <p:nvPr/>
            </p:nvCxnSpPr>
            <p:spPr bwMode="auto">
              <a:xfrm>
                <a:off x="12957946" y="4932040"/>
                <a:ext cx="822682" cy="0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Gerader Verbinder 15"/>
              <p:cNvCxnSpPr/>
              <p:nvPr/>
            </p:nvCxnSpPr>
            <p:spPr bwMode="auto">
              <a:xfrm>
                <a:off x="12880528" y="5068798"/>
                <a:ext cx="1080120" cy="324036"/>
              </a:xfrm>
              <a:prstGeom prst="line">
                <a:avLst/>
              </a:prstGeom>
              <a:solidFill>
                <a:srgbClr val="4F81BD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2" name="Gruppieren 21"/>
          <p:cNvGrpSpPr/>
          <p:nvPr/>
        </p:nvGrpSpPr>
        <p:grpSpPr>
          <a:xfrm>
            <a:off x="2140062" y="4502487"/>
            <a:ext cx="6656239" cy="1350150"/>
            <a:chOff x="2079328" y="5652120"/>
            <a:chExt cx="8874985" cy="1800200"/>
          </a:xfrm>
        </p:grpSpPr>
        <p:sp>
          <p:nvSpPr>
            <p:cNvPr id="20" name="Gefaltete Ecke 19"/>
            <p:cNvSpPr/>
            <p:nvPr/>
          </p:nvSpPr>
          <p:spPr bwMode="auto">
            <a:xfrm>
              <a:off x="2079328" y="5652120"/>
              <a:ext cx="3528392" cy="1800200"/>
            </a:xfrm>
            <a:prstGeom prst="foldedCorner">
              <a:avLst/>
            </a:prstGeom>
            <a:solidFill>
              <a:srgbClr val="B34340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783"/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Belastungen als Risikofaktoren</a:t>
              </a:r>
            </a:p>
          </p:txBody>
        </p:sp>
        <p:sp>
          <p:nvSpPr>
            <p:cNvPr id="21" name="Gefaltete Ecke 20"/>
            <p:cNvSpPr/>
            <p:nvPr/>
          </p:nvSpPr>
          <p:spPr bwMode="auto">
            <a:xfrm>
              <a:off x="7425921" y="5652120"/>
              <a:ext cx="3528392" cy="1800200"/>
            </a:xfrm>
            <a:prstGeom prst="foldedCorner">
              <a:avLst/>
            </a:prstGeom>
            <a:solidFill>
              <a:srgbClr val="AADB77"/>
            </a:solidFill>
            <a:ln w="9525" cap="flat" cmpd="sng" algn="ctr">
              <a:solidFill>
                <a:srgbClr val="007F9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783"/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Ressourcen als Chancen</a:t>
              </a:r>
            </a:p>
          </p:txBody>
        </p:sp>
      </p:grpSp>
      <p:sp>
        <p:nvSpPr>
          <p:cNvPr id="2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36</a:t>
            </a:r>
            <a:endParaRPr lang="de-DE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4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Psychische Belastungen in der Arbeit</a:t>
            </a:r>
            <a:endParaRPr lang="de-DE" sz="4000" dirty="0"/>
          </a:p>
        </p:txBody>
      </p:sp>
      <p:graphicFrame>
        <p:nvGraphicFramePr>
          <p:cNvPr id="6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750807"/>
              </p:ext>
            </p:extLst>
          </p:nvPr>
        </p:nvGraphicFramePr>
        <p:xfrm>
          <a:off x="960120" y="1758696"/>
          <a:ext cx="10369296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30</a:t>
            </a:r>
            <a:endParaRPr lang="de-DE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60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Ressourcen in der Arbeit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542" y="1523729"/>
            <a:ext cx="2160000" cy="2160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542" y="1595729"/>
            <a:ext cx="2160000" cy="208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067" y="3854903"/>
            <a:ext cx="2160000" cy="216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174" y="3854903"/>
            <a:ext cx="2160000" cy="2160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387" y="3926903"/>
            <a:ext cx="2160000" cy="2088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328" y="1523728"/>
            <a:ext cx="2436215" cy="235500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45" y="1540525"/>
            <a:ext cx="2436215" cy="235500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38" y="3793399"/>
            <a:ext cx="2436215" cy="2355008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784" y="1595729"/>
            <a:ext cx="2160000" cy="2160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53" y="3793399"/>
            <a:ext cx="2436215" cy="2355008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987227" y="2317939"/>
            <a:ext cx="18669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Entscheidungs-</a:t>
            </a:r>
            <a:br>
              <a:rPr lang="de-DE" sz="2100" dirty="0"/>
            </a:br>
            <a:r>
              <a:rPr lang="de-DE" sz="2100" dirty="0" err="1"/>
              <a:t>spielraum</a:t>
            </a:r>
            <a:endParaRPr lang="de-DE" sz="2100" dirty="0"/>
          </a:p>
        </p:txBody>
      </p:sp>
      <p:sp>
        <p:nvSpPr>
          <p:cNvPr id="15" name="Textfeld 14"/>
          <p:cNvSpPr txBox="1"/>
          <p:nvPr/>
        </p:nvSpPr>
        <p:spPr>
          <a:xfrm>
            <a:off x="5788135" y="2443521"/>
            <a:ext cx="9834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Vielfalt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850644" y="2274652"/>
            <a:ext cx="12912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Zeit-</a:t>
            </a:r>
            <a:br>
              <a:rPr lang="de-DE" sz="2100" dirty="0"/>
            </a:br>
            <a:r>
              <a:rPr lang="de-DE" sz="2100" dirty="0" err="1"/>
              <a:t>spielraum</a:t>
            </a:r>
            <a:endParaRPr lang="de-DE" sz="2100" dirty="0"/>
          </a:p>
        </p:txBody>
      </p:sp>
      <p:sp>
        <p:nvSpPr>
          <p:cNvPr id="17" name="Textfeld 16"/>
          <p:cNvSpPr txBox="1"/>
          <p:nvPr/>
        </p:nvSpPr>
        <p:spPr>
          <a:xfrm>
            <a:off x="10079213" y="2245939"/>
            <a:ext cx="11437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 err="1"/>
              <a:t>Körperl</a:t>
            </a:r>
            <a:r>
              <a:rPr lang="de-DE" sz="2100" dirty="0"/>
              <a:t>. </a:t>
            </a:r>
            <a:br>
              <a:rPr lang="de-DE" sz="2100" dirty="0"/>
            </a:br>
            <a:r>
              <a:rPr lang="de-DE" sz="2100" dirty="0"/>
              <a:t>Aktivität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838081" y="4451530"/>
            <a:ext cx="1650453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Kontakt zum </a:t>
            </a:r>
            <a:br>
              <a:rPr lang="de-DE" sz="2100" dirty="0"/>
            </a:br>
            <a:r>
              <a:rPr lang="de-DE" sz="2100" dirty="0"/>
              <a:t>Arbeits-</a:t>
            </a:r>
            <a:br>
              <a:rPr lang="de-DE" sz="2100" dirty="0"/>
            </a:br>
            <a:r>
              <a:rPr lang="de-DE" sz="2100" dirty="0" err="1"/>
              <a:t>gegenstand</a:t>
            </a:r>
            <a:endParaRPr lang="de-DE" sz="2100" dirty="0"/>
          </a:p>
        </p:txBody>
      </p:sp>
      <p:sp>
        <p:nvSpPr>
          <p:cNvPr id="19" name="Textfeld 18"/>
          <p:cNvSpPr txBox="1"/>
          <p:nvPr/>
        </p:nvSpPr>
        <p:spPr>
          <a:xfrm>
            <a:off x="3344233" y="4655782"/>
            <a:ext cx="15706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Durchschau-</a:t>
            </a:r>
            <a:br>
              <a:rPr lang="de-DE" sz="2100" dirty="0"/>
            </a:br>
            <a:r>
              <a:rPr lang="de-DE" sz="2100" dirty="0" err="1"/>
              <a:t>barkeit</a:t>
            </a:r>
            <a:endParaRPr lang="de-DE" sz="2100" dirty="0"/>
          </a:p>
        </p:txBody>
      </p:sp>
      <p:sp>
        <p:nvSpPr>
          <p:cNvPr id="20" name="Textfeld 19"/>
          <p:cNvSpPr txBox="1"/>
          <p:nvPr/>
        </p:nvSpPr>
        <p:spPr>
          <a:xfrm>
            <a:off x="5778957" y="4611886"/>
            <a:ext cx="10606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Gestalt-</a:t>
            </a:r>
            <a:br>
              <a:rPr lang="de-DE" sz="2100" dirty="0"/>
            </a:br>
            <a:r>
              <a:rPr lang="de-DE" sz="2100" dirty="0" err="1"/>
              <a:t>barkeit</a:t>
            </a:r>
            <a:endParaRPr lang="de-DE" sz="2100" dirty="0"/>
          </a:p>
        </p:txBody>
      </p:sp>
      <p:sp>
        <p:nvSpPr>
          <p:cNvPr id="21" name="Textfeld 20"/>
          <p:cNvSpPr txBox="1"/>
          <p:nvPr/>
        </p:nvSpPr>
        <p:spPr>
          <a:xfrm>
            <a:off x="7978810" y="4613111"/>
            <a:ext cx="13950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 err="1"/>
              <a:t>Sinnhaftig</a:t>
            </a:r>
            <a:r>
              <a:rPr lang="de-DE" sz="2100" dirty="0"/>
              <a:t>-</a:t>
            </a:r>
            <a:br>
              <a:rPr lang="de-DE" sz="2100" dirty="0"/>
            </a:br>
            <a:r>
              <a:rPr lang="de-DE" sz="2100" dirty="0" err="1"/>
              <a:t>keit</a:t>
            </a:r>
            <a:endParaRPr lang="de-DE" sz="2100" dirty="0"/>
          </a:p>
        </p:txBody>
      </p:sp>
      <p:sp>
        <p:nvSpPr>
          <p:cNvPr id="22" name="Textfeld 21"/>
          <p:cNvSpPr txBox="1"/>
          <p:nvPr/>
        </p:nvSpPr>
        <p:spPr>
          <a:xfrm>
            <a:off x="10060332" y="4451530"/>
            <a:ext cx="1142108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/>
              <a:t>Soziale</a:t>
            </a:r>
            <a:br>
              <a:rPr lang="de-DE" sz="2100" dirty="0"/>
            </a:br>
            <a:r>
              <a:rPr lang="de-DE" sz="2100" dirty="0"/>
              <a:t>Unter-</a:t>
            </a:r>
            <a:br>
              <a:rPr lang="de-DE" sz="2100" dirty="0"/>
            </a:br>
            <a:r>
              <a:rPr lang="de-DE" sz="2100" dirty="0" err="1"/>
              <a:t>stützung</a:t>
            </a:r>
            <a:endParaRPr lang="de-DE" sz="2100" dirty="0"/>
          </a:p>
        </p:txBody>
      </p:sp>
      <p:sp>
        <p:nvSpPr>
          <p:cNvPr id="23" name="Textfeld 22"/>
          <p:cNvSpPr txBox="1"/>
          <p:nvPr/>
        </p:nvSpPr>
        <p:spPr>
          <a:xfrm>
            <a:off x="3407045" y="2365118"/>
            <a:ext cx="13472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783"/>
            <a:r>
              <a:rPr lang="de-DE" sz="2100" dirty="0" err="1"/>
              <a:t>Kommuni</a:t>
            </a:r>
            <a:r>
              <a:rPr lang="de-DE" sz="2100" dirty="0"/>
              <a:t>-</a:t>
            </a:r>
            <a:br>
              <a:rPr lang="de-DE" sz="2100" dirty="0"/>
            </a:br>
            <a:r>
              <a:rPr lang="de-DE" sz="2100" dirty="0" err="1"/>
              <a:t>kation</a:t>
            </a:r>
            <a:endParaRPr lang="de-DE" sz="2100" dirty="0"/>
          </a:p>
        </p:txBody>
      </p:sp>
      <p:sp>
        <p:nvSpPr>
          <p:cNvPr id="24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31</a:t>
            </a:r>
            <a:endParaRPr lang="de-DE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73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feil nach unten 14"/>
          <p:cNvSpPr/>
          <p:nvPr/>
        </p:nvSpPr>
        <p:spPr bwMode="auto">
          <a:xfrm rot="10800000">
            <a:off x="5940078" y="2157157"/>
            <a:ext cx="221881" cy="1516699"/>
          </a:xfrm>
          <a:prstGeom prst="downArrow">
            <a:avLst/>
          </a:prstGeom>
          <a:solidFill>
            <a:srgbClr val="4F81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 smtClean="0"/>
              <a:t>Zusammenfassung: </a:t>
            </a:r>
            <a:br>
              <a:rPr lang="de-DE" sz="4000" dirty="0" smtClean="0"/>
            </a:br>
            <a:r>
              <a:rPr lang="de-DE" sz="4000" dirty="0" smtClean="0"/>
              <a:t>der Zusammenhang von Arbeit und Gesundheit </a:t>
            </a:r>
            <a:endParaRPr lang="de-DE" sz="4000" dirty="0"/>
          </a:p>
        </p:txBody>
      </p:sp>
      <p:grpSp>
        <p:nvGrpSpPr>
          <p:cNvPr id="10" name="Gruppieren 9"/>
          <p:cNvGrpSpPr>
            <a:grpSpLocks noChangeAspect="1"/>
          </p:cNvGrpSpPr>
          <p:nvPr/>
        </p:nvGrpSpPr>
        <p:grpSpPr>
          <a:xfrm>
            <a:off x="1318451" y="2116441"/>
            <a:ext cx="9332616" cy="4320000"/>
            <a:chOff x="803412" y="1203113"/>
            <a:chExt cx="10639182" cy="4924800"/>
          </a:xfrm>
        </p:grpSpPr>
        <p:grpSp>
          <p:nvGrpSpPr>
            <p:cNvPr id="3" name="Gruppieren 2"/>
            <p:cNvGrpSpPr>
              <a:grpSpLocks noChangeAspect="1"/>
            </p:cNvGrpSpPr>
            <p:nvPr/>
          </p:nvGrpSpPr>
          <p:grpSpPr>
            <a:xfrm>
              <a:off x="803412" y="1203113"/>
              <a:ext cx="10639182" cy="4924800"/>
              <a:chOff x="803412" y="1203113"/>
              <a:chExt cx="10639182" cy="4926187"/>
            </a:xfrm>
          </p:grpSpPr>
          <p:sp>
            <p:nvSpPr>
              <p:cNvPr id="4" name="Rechteck 3"/>
              <p:cNvSpPr/>
              <p:nvPr/>
            </p:nvSpPr>
            <p:spPr bwMode="auto">
              <a:xfrm>
                <a:off x="803412" y="2726922"/>
                <a:ext cx="1890000" cy="1890000"/>
              </a:xfrm>
              <a:prstGeom prst="rect">
                <a:avLst/>
              </a:prstGeom>
              <a:solidFill>
                <a:srgbClr val="C0CFE1"/>
              </a:solidFill>
              <a:ln w="9525" cap="flat" cmpd="sng" algn="ctr">
                <a:solidFill>
                  <a:srgbClr val="007F9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783"/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Arbeit</a:t>
                </a:r>
              </a:p>
            </p:txBody>
          </p:sp>
          <p:sp>
            <p:nvSpPr>
              <p:cNvPr id="5" name="Rechteck 4"/>
              <p:cNvSpPr/>
              <p:nvPr/>
            </p:nvSpPr>
            <p:spPr bwMode="auto">
              <a:xfrm>
                <a:off x="9552594" y="2726922"/>
                <a:ext cx="1890000" cy="1890000"/>
              </a:xfrm>
              <a:prstGeom prst="rect">
                <a:avLst/>
              </a:prstGeom>
              <a:solidFill>
                <a:srgbClr val="C0CFE1"/>
              </a:solidFill>
              <a:ln w="9525" cap="flat" cmpd="sng" algn="ctr">
                <a:solidFill>
                  <a:srgbClr val="007F9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783"/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Gesundheit</a:t>
                </a:r>
              </a:p>
            </p:txBody>
          </p:sp>
          <p:sp>
            <p:nvSpPr>
              <p:cNvPr id="6" name="Rechteck 5"/>
              <p:cNvSpPr>
                <a:spLocks noChangeAspect="1"/>
              </p:cNvSpPr>
              <p:nvPr/>
            </p:nvSpPr>
            <p:spPr bwMode="auto">
              <a:xfrm>
                <a:off x="2207568" y="1970988"/>
                <a:ext cx="2700000" cy="1350000"/>
              </a:xfrm>
              <a:prstGeom prst="rect">
                <a:avLst/>
              </a:prstGeom>
              <a:solidFill>
                <a:srgbClr val="AADB77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783"/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Ressourcen</a:t>
                </a:r>
              </a:p>
            </p:txBody>
          </p:sp>
          <p:sp>
            <p:nvSpPr>
              <p:cNvPr id="8" name="Rechteck 7"/>
              <p:cNvSpPr>
                <a:spLocks noChangeAspect="1"/>
              </p:cNvSpPr>
              <p:nvPr/>
            </p:nvSpPr>
            <p:spPr bwMode="auto">
              <a:xfrm>
                <a:off x="2207568" y="4023066"/>
                <a:ext cx="2700000" cy="1350000"/>
              </a:xfrm>
              <a:prstGeom prst="rect">
                <a:avLst/>
              </a:prstGeom>
              <a:solidFill>
                <a:srgbClr val="B3434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783"/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Belastungen/</a:t>
                </a:r>
                <a:b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</a:br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Stressoren</a:t>
                </a:r>
              </a:p>
            </p:txBody>
          </p:sp>
          <p:sp>
            <p:nvSpPr>
              <p:cNvPr id="9" name="Rechteck 8"/>
              <p:cNvSpPr>
                <a:spLocks noChangeAspect="1"/>
              </p:cNvSpPr>
              <p:nvPr/>
            </p:nvSpPr>
            <p:spPr bwMode="auto">
              <a:xfrm>
                <a:off x="7392444" y="3969060"/>
                <a:ext cx="2700000" cy="1350000"/>
              </a:xfrm>
              <a:prstGeom prst="rect">
                <a:avLst/>
              </a:prstGeom>
              <a:solidFill>
                <a:srgbClr val="B3434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783"/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Stress, </a:t>
                </a:r>
                <a:b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</a:br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Erschöpfung,</a:t>
                </a:r>
                <a:b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</a:br>
                <a:r>
                  <a:rPr lang="de-DE" sz="2400" dirty="0">
                    <a:latin typeface="Calibri" panose="020F0502020204030204" pitchFamily="34" charset="0"/>
                    <a:ea typeface="ヒラギノ角ゴ ProN W3" charset="0"/>
                    <a:cs typeface="Calibri" panose="020F0502020204030204" pitchFamily="34" charset="0"/>
                    <a:sym typeface="Arial" charset="0"/>
                  </a:rPr>
                  <a:t>Krankheit</a:t>
                </a:r>
              </a:p>
            </p:txBody>
          </p:sp>
          <p:sp>
            <p:nvSpPr>
              <p:cNvPr id="11" name="Nach unten gekrümmter Pfeil 10"/>
              <p:cNvSpPr/>
              <p:nvPr/>
            </p:nvSpPr>
            <p:spPr bwMode="auto">
              <a:xfrm>
                <a:off x="3537948" y="1203113"/>
                <a:ext cx="5420370" cy="756084"/>
              </a:xfrm>
              <a:prstGeom prst="curvedDownArrow">
                <a:avLst/>
              </a:prstGeom>
              <a:solidFill>
                <a:srgbClr val="AADB77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85783"/>
                <a:endParaRPr lang="de-DE" sz="1400"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  <p:sp>
            <p:nvSpPr>
              <p:cNvPr id="12" name="Nach unten gekrümmter Pfeil 11"/>
              <p:cNvSpPr/>
              <p:nvPr/>
            </p:nvSpPr>
            <p:spPr bwMode="auto">
              <a:xfrm flipV="1">
                <a:off x="3537948" y="5373216"/>
                <a:ext cx="5420370" cy="756084"/>
              </a:xfrm>
              <a:prstGeom prst="curvedDownArrow">
                <a:avLst/>
              </a:prstGeom>
              <a:solidFill>
                <a:srgbClr val="B3434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85783"/>
                <a:endParaRPr lang="de-DE" sz="1400"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</p:grpSp>
        <p:sp>
          <p:nvSpPr>
            <p:cNvPr id="7" name="Rechteck 6"/>
            <p:cNvSpPr>
              <a:spLocks noChangeAspect="1"/>
            </p:cNvSpPr>
            <p:nvPr/>
          </p:nvSpPr>
          <p:spPr bwMode="auto">
            <a:xfrm>
              <a:off x="7392444" y="1916982"/>
              <a:ext cx="2700000" cy="1350000"/>
            </a:xfrm>
            <a:prstGeom prst="rect">
              <a:avLst/>
            </a:prstGeom>
            <a:solidFill>
              <a:srgbClr val="AADB77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783"/>
              <a:r>
                <a:rPr lang="de-DE" sz="2400" dirty="0">
                  <a:latin typeface="Calibri" panose="020F0502020204030204" pitchFamily="34" charset="0"/>
                  <a:ea typeface="ヒラギノ角ゴ ProN W3" charset="0"/>
                  <a:cs typeface="Calibri" panose="020F0502020204030204" pitchFamily="34" charset="0"/>
                  <a:sym typeface="Arial" charset="0"/>
                </a:rPr>
                <a:t>Stolz, Persönlichkeits-entwicklung</a:t>
              </a:r>
            </a:p>
          </p:txBody>
        </p:sp>
      </p:grpSp>
      <p:sp>
        <p:nvSpPr>
          <p:cNvPr id="14" name="Pfeil nach unten 13"/>
          <p:cNvSpPr/>
          <p:nvPr/>
        </p:nvSpPr>
        <p:spPr bwMode="auto">
          <a:xfrm>
            <a:off x="5939233" y="4919742"/>
            <a:ext cx="221881" cy="1516699"/>
          </a:xfrm>
          <a:prstGeom prst="downArrow">
            <a:avLst/>
          </a:prstGeom>
          <a:solidFill>
            <a:srgbClr val="4F81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3" name="Flussdiagramm: Verbinder 12"/>
          <p:cNvSpPr/>
          <p:nvPr/>
        </p:nvSpPr>
        <p:spPr bwMode="auto">
          <a:xfrm>
            <a:off x="4869962" y="3544998"/>
            <a:ext cx="2276968" cy="1378374"/>
          </a:xfrm>
          <a:prstGeom prst="flowChartConnector">
            <a:avLst/>
          </a:prstGeom>
          <a:solidFill>
            <a:srgbClr val="4F81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0000"/>
                </a:solidFill>
                <a:ea typeface="ヒラギノ角ゴ ProN W3" charset="0"/>
                <a:cs typeface="ヒラギノ角ゴ ProN W3" charset="0"/>
                <a:sym typeface="Arial" charset="0"/>
              </a:rPr>
              <a:t>Situation, </a:t>
            </a:r>
            <a:br>
              <a:rPr lang="de-DE" sz="2000" dirty="0" smtClean="0">
                <a:solidFill>
                  <a:srgbClr val="000000"/>
                </a:solidFill>
                <a:ea typeface="ヒラギノ角ゴ ProN W3" charset="0"/>
                <a:cs typeface="ヒラギノ角ゴ ProN W3" charset="0"/>
                <a:sym typeface="Arial" charset="0"/>
              </a:rPr>
            </a:br>
            <a:r>
              <a:rPr lang="de-DE" sz="2000" dirty="0" smtClean="0">
                <a:solidFill>
                  <a:srgbClr val="000000"/>
                </a:solidFill>
                <a:ea typeface="ヒラギノ角ゴ ProN W3" charset="0"/>
                <a:cs typeface="ヒラギノ角ゴ ProN W3" charset="0"/>
                <a:sym typeface="Arial" charset="0"/>
              </a:rPr>
              <a:t>eigene Fähigkeiten</a:t>
            </a:r>
            <a:endParaRPr lang="de-DE" sz="2000" dirty="0">
              <a:solidFill>
                <a:srgbClr val="000000"/>
              </a:solidFill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1200" dirty="0" smtClean="0">
                <a:solidFill>
                  <a:srgbClr val="898989"/>
                </a:solidFill>
              </a:rPr>
              <a:t>30</a:t>
            </a:r>
            <a:endParaRPr lang="de-DE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3999" y="1712862"/>
            <a:ext cx="9144000" cy="2387600"/>
          </a:xfrm>
        </p:spPr>
        <p:txBody>
          <a:bodyPr/>
          <a:lstStyle/>
          <a:p>
            <a:r>
              <a:rPr lang="de-DE" smtClean="0">
                <a:latin typeface="+mn-lt"/>
              </a:rPr>
              <a:t>Interview mit</a:t>
            </a:r>
            <a:r>
              <a:rPr lang="de-DE" smtClean="0">
                <a:latin typeface="+mn-lt"/>
              </a:rPr>
              <a:t> </a:t>
            </a:r>
            <a:r>
              <a:rPr lang="de-DE" dirty="0" smtClean="0">
                <a:latin typeface="+mn-lt"/>
              </a:rPr>
              <a:t>Niko</a:t>
            </a:r>
            <a:endParaRPr lang="de-DE" dirty="0">
              <a:latin typeface="+mn-lt"/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983672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2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656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Aufbau des Interviews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2498" y="1644162"/>
            <a:ext cx="8929002" cy="46550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sz="2400" dirty="0"/>
              <a:t>Ihr habt den Auftrag „Niko“ </a:t>
            </a:r>
            <a:r>
              <a:rPr lang="de-DE" sz="2400" dirty="0" smtClean="0"/>
              <a:t>zu </a:t>
            </a:r>
            <a:r>
              <a:rPr lang="de-DE" sz="2400" dirty="0"/>
              <a:t>interviewen: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Findet Nikos Beruf heraus und beschreibt seine Arbeit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Was ist los mit Niko: Geht es ihm gut?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Findet heraus was Niko an seiner Arbeit gefällt und was ihm nicht gefällt. Welche Ressourcen und Belastungen könnt ihr feststellen?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Ihr </a:t>
            </a:r>
            <a:r>
              <a:rPr lang="de-DE" sz="2400" dirty="0"/>
              <a:t>habt </a:t>
            </a:r>
            <a:r>
              <a:rPr lang="de-DE" sz="2400" dirty="0" smtClean="0"/>
              <a:t>15 </a:t>
            </a:r>
            <a:r>
              <a:rPr lang="de-DE" sz="2400" dirty="0"/>
              <a:t>Minuten Zeit euch auf das Interview vorzubereiten.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Nach dem Interview habt ihr Zeit eure Ergebnisse zu </a:t>
            </a:r>
            <a:r>
              <a:rPr lang="de-DE" sz="2400" dirty="0" smtClean="0"/>
              <a:t>vergleichen.</a:t>
            </a:r>
            <a:endParaRPr lang="de-DE" sz="2400" dirty="0"/>
          </a:p>
          <a:p>
            <a:pPr>
              <a:lnSpc>
                <a:spcPct val="150000"/>
              </a:lnSpc>
            </a:pPr>
            <a:r>
              <a:rPr lang="de-DE" sz="2400" dirty="0"/>
              <a:t>Die Ergebnisse sammeln wir gemeinsam an der </a:t>
            </a:r>
            <a:r>
              <a:rPr lang="de-DE" sz="2400" dirty="0" smtClean="0"/>
              <a:t>Tafel.</a:t>
            </a:r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5F0F11B-10E3-4260-B1BB-133B12D0B0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76420" y="1096474"/>
            <a:ext cx="1372326" cy="137232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38D3375-6F77-4464-8434-5470D584A6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984432" y="2888940"/>
            <a:ext cx="1408929" cy="1408929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14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9640" y="1653230"/>
            <a:ext cx="11052719" cy="2387600"/>
          </a:xfrm>
        </p:spPr>
        <p:txBody>
          <a:bodyPr>
            <a:noAutofit/>
          </a:bodyPr>
          <a:lstStyle/>
          <a:p>
            <a:r>
              <a:rPr lang="de-DE" dirty="0">
                <a:latin typeface="+mn-lt"/>
                <a:cs typeface="Calibri Light" panose="020F0302020204030204" pitchFamily="34" charset="0"/>
              </a:rPr>
              <a:t/>
            </a:r>
            <a:br>
              <a:rPr lang="de-DE" dirty="0">
                <a:latin typeface="+mn-lt"/>
                <a:cs typeface="Calibri Light" panose="020F0302020204030204" pitchFamily="34" charset="0"/>
              </a:rPr>
            </a:br>
            <a:r>
              <a:rPr lang="de-DE" dirty="0">
                <a:latin typeface="+mn-lt"/>
                <a:cs typeface="Calibri Light" panose="020F0302020204030204" pitchFamily="34" charset="0"/>
              </a:rPr>
              <a:t/>
            </a:r>
            <a:br>
              <a:rPr lang="de-DE" dirty="0">
                <a:latin typeface="+mn-lt"/>
                <a:cs typeface="Calibri Light" panose="020F0302020204030204" pitchFamily="34" charset="0"/>
              </a:rPr>
            </a:br>
            <a:r>
              <a:rPr lang="de-DE" dirty="0">
                <a:latin typeface="+mn-lt"/>
                <a:cs typeface="Calibri Light" panose="020F0302020204030204" pitchFamily="34" charset="0"/>
              </a:rPr>
              <a:t>Pause</a:t>
            </a: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01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9640" y="1657605"/>
            <a:ext cx="11052719" cy="2387600"/>
          </a:xfrm>
        </p:spPr>
        <p:txBody>
          <a:bodyPr>
            <a:norm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Vorstellungsrunde</a:t>
            </a: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526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98742" y="1980084"/>
            <a:ext cx="10740516" cy="2554044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+mn-lt"/>
                <a:cs typeface="Calibri" panose="020F0502020204030204" pitchFamily="34" charset="0"/>
              </a:rPr>
              <a:t>Handlungsoptionen: Verhaltens- </a:t>
            </a:r>
            <a:r>
              <a:rPr lang="de-DE" dirty="0" smtClean="0">
                <a:latin typeface="+mn-lt"/>
                <a:cs typeface="Calibri" panose="020F0502020204030204" pitchFamily="34" charset="0"/>
              </a:rPr>
              <a:t>und Verhältnisprävention</a:t>
            </a:r>
            <a:endParaRPr lang="de-DE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76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Prävention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21</a:t>
            </a:fld>
            <a:endParaRPr lang="de-DE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4282515718"/>
              </p:ext>
            </p:extLst>
          </p:nvPr>
        </p:nvGraphicFramePr>
        <p:xfrm>
          <a:off x="477078" y="1143735"/>
          <a:ext cx="10876722" cy="5212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3486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Akteure und Verantwortlichkeiten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22</a:t>
            </a:fld>
            <a:endParaRPr lang="de-DE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57392492"/>
              </p:ext>
            </p:extLst>
          </p:nvPr>
        </p:nvGraphicFramePr>
        <p:xfrm>
          <a:off x="477078" y="1143735"/>
          <a:ext cx="10876722" cy="5212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2266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Der eigene Akku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54038" indent="-514350">
              <a:buFont typeface="+mj-lt"/>
              <a:buAutoNum type="arabicPeriod"/>
            </a:pPr>
            <a:r>
              <a:rPr lang="de-DE" sz="2400" kern="0" dirty="0"/>
              <a:t>Beschreibe in Stichpunkten deine </a:t>
            </a:r>
          </a:p>
          <a:p>
            <a:pPr marL="39688" indent="0">
              <a:buNone/>
            </a:pPr>
            <a:r>
              <a:rPr lang="de-DE" sz="2400" kern="0" dirty="0" smtClean="0"/>
              <a:t>Ressourcen </a:t>
            </a:r>
            <a:r>
              <a:rPr lang="de-DE" sz="2400" kern="0" dirty="0"/>
              <a:t>und Belastungen bei der Arbeit</a:t>
            </a:r>
          </a:p>
          <a:p>
            <a:pPr marL="496888" lvl="1" indent="0">
              <a:buNone/>
            </a:pPr>
            <a:r>
              <a:rPr lang="de-DE" kern="0" dirty="0"/>
              <a:t>Belastungen   entladen deinen Akku, </a:t>
            </a:r>
          </a:p>
          <a:p>
            <a:pPr marL="496888" lvl="1" indent="0">
              <a:buNone/>
            </a:pPr>
            <a:r>
              <a:rPr lang="de-DE" kern="0" dirty="0"/>
              <a:t>Ressourcen    können ihn wieder aufladen</a:t>
            </a:r>
          </a:p>
          <a:p>
            <a:pPr marL="39688" indent="0">
              <a:buNone/>
            </a:pPr>
            <a:endParaRPr lang="de-DE" sz="2400" kern="0" dirty="0"/>
          </a:p>
          <a:p>
            <a:pPr marL="39688" indent="0">
              <a:buNone/>
            </a:pPr>
            <a:endParaRPr lang="de-DE" sz="2400" kern="0" dirty="0"/>
          </a:p>
          <a:p>
            <a:pPr marL="554038" indent="-514350">
              <a:buFont typeface="+mj-lt"/>
              <a:buAutoNum type="arabicPeriod" startAt="2"/>
            </a:pPr>
            <a:r>
              <a:rPr lang="de-DE" sz="2400" kern="0" dirty="0"/>
              <a:t>Benenne drei Maßnahmen, die du dir für </a:t>
            </a:r>
            <a:endParaRPr lang="de-DE" sz="2400" kern="0" dirty="0" smtClean="0"/>
          </a:p>
          <a:p>
            <a:pPr marL="39688" indent="0">
              <a:buNone/>
            </a:pPr>
            <a:r>
              <a:rPr lang="de-DE" sz="2400" kern="0" dirty="0" smtClean="0"/>
              <a:t>deine </a:t>
            </a:r>
            <a:r>
              <a:rPr lang="de-DE" sz="2400" kern="0" dirty="0"/>
              <a:t>Arbeit vornehmen möchtest – und </a:t>
            </a:r>
            <a:r>
              <a:rPr lang="de-DE" sz="2400" kern="0" dirty="0" smtClean="0"/>
              <a:t>eine</a:t>
            </a:r>
          </a:p>
          <a:p>
            <a:pPr marL="39688" indent="0">
              <a:buNone/>
            </a:pPr>
            <a:r>
              <a:rPr lang="de-DE" sz="2400" kern="0" dirty="0" smtClean="0"/>
              <a:t> </a:t>
            </a:r>
            <a:r>
              <a:rPr lang="de-DE" sz="2400" kern="0" dirty="0"/>
              <a:t>Maßnahme für das, was du in der </a:t>
            </a:r>
            <a:r>
              <a:rPr lang="de-DE" sz="2400" kern="0" dirty="0" smtClean="0"/>
              <a:t>Freizeit</a:t>
            </a:r>
          </a:p>
          <a:p>
            <a:pPr marL="39688" indent="0">
              <a:buNone/>
            </a:pPr>
            <a:r>
              <a:rPr lang="de-DE" sz="2400" kern="0" dirty="0" smtClean="0"/>
              <a:t> </a:t>
            </a:r>
            <a:r>
              <a:rPr lang="de-DE" sz="2400" kern="0" dirty="0"/>
              <a:t>ändern willst</a:t>
            </a:r>
            <a:endParaRPr lang="de-DE" sz="2400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8564856" y="1210615"/>
            <a:ext cx="2788944" cy="4648922"/>
            <a:chOff x="0" y="0"/>
            <a:chExt cx="4329525" cy="6600789"/>
          </a:xfrm>
        </p:grpSpPr>
        <p:sp>
          <p:nvSpPr>
            <p:cNvPr id="5" name="Rechteck 4"/>
            <p:cNvSpPr/>
            <p:nvPr/>
          </p:nvSpPr>
          <p:spPr>
            <a:xfrm>
              <a:off x="9525" y="5962650"/>
              <a:ext cx="4320000" cy="6381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0" y="3367931"/>
              <a:ext cx="4320000" cy="2520000"/>
            </a:xfrm>
            <a:prstGeom prst="rect">
              <a:avLst/>
            </a:prstGeom>
            <a:solidFill>
              <a:srgbClr val="FF0000">
                <a:alpha val="3411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771525"/>
              <a:ext cx="4320000" cy="2520000"/>
            </a:xfrm>
            <a:prstGeom prst="rect">
              <a:avLst/>
            </a:prstGeom>
            <a:solidFill>
              <a:srgbClr val="92D050">
                <a:alpha val="3411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1428750" y="0"/>
              <a:ext cx="1431925" cy="698476"/>
            </a:xfrm>
            <a:prstGeom prst="rect">
              <a:avLst/>
            </a:prstGeom>
            <a:solidFill>
              <a:srgbClr val="92D050">
                <a:alpha val="3411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10" name="Rechteck 9"/>
          <p:cNvSpPr/>
          <p:nvPr/>
        </p:nvSpPr>
        <p:spPr>
          <a:xfrm>
            <a:off x="1133341" y="3103205"/>
            <a:ext cx="1854558" cy="425624"/>
          </a:xfrm>
          <a:prstGeom prst="rect">
            <a:avLst/>
          </a:prstGeom>
          <a:solidFill>
            <a:srgbClr val="92D050">
              <a:alpha val="3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133341" y="2707393"/>
            <a:ext cx="1854558" cy="395812"/>
          </a:xfrm>
          <a:prstGeom prst="rect">
            <a:avLst/>
          </a:prstGeom>
          <a:solidFill>
            <a:srgbClr val="FF0000">
              <a:alpha val="3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CF16-A53A-470F-B206-77D4399334D5}" type="slidenum">
              <a:rPr lang="de-DE" smtClean="0"/>
              <a:pPr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32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cs typeface="Calibri" panose="020F0502020204030204" pitchFamily="34" charset="0"/>
              </a:rPr>
              <a:t>Vorstellung </a:t>
            </a:r>
            <a:endParaRPr lang="de-DE" sz="4000" dirty="0">
              <a:cs typeface="Calibri" panose="020F0502020204030204" pitchFamily="34" charset="0"/>
            </a:endParaRPr>
          </a:p>
        </p:txBody>
      </p:sp>
      <p:pic>
        <p:nvPicPr>
          <p:cNvPr id="4" name="Grafik 3" descr="Kostenlose Illustration: Interview, Job, Icon, Job ...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72" y="4213800"/>
            <a:ext cx="3206495" cy="1874325"/>
          </a:xfrm>
          <a:prstGeom prst="rect">
            <a:avLst/>
          </a:prstGeom>
        </p:spPr>
      </p:pic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351806425"/>
              </p:ext>
            </p:extLst>
          </p:nvPr>
        </p:nvGraphicFramePr>
        <p:xfrm>
          <a:off x="1433372" y="887800"/>
          <a:ext cx="9004169" cy="4090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291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Interviewfragen</a:t>
            </a:r>
            <a:endParaRPr lang="de-DE" sz="4000" dirty="0"/>
          </a:p>
        </p:txBody>
      </p:sp>
      <p:pic>
        <p:nvPicPr>
          <p:cNvPr id="5" name="Inhaltsplatzhalter 4" descr="Kostenloses Foto: Männchen, 3D Model, Freigestellt ...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0" y="2234941"/>
            <a:ext cx="2194560" cy="2194560"/>
          </a:xfrm>
        </p:spPr>
      </p:pic>
      <p:sp>
        <p:nvSpPr>
          <p:cNvPr id="6" name="Ovale Legende 5"/>
          <p:cNvSpPr/>
          <p:nvPr/>
        </p:nvSpPr>
        <p:spPr>
          <a:xfrm>
            <a:off x="6467708" y="4377798"/>
            <a:ext cx="3672466" cy="962241"/>
          </a:xfrm>
          <a:prstGeom prst="wedgeEllipseCallout">
            <a:avLst>
              <a:gd name="adj1" fmla="val -45732"/>
              <a:gd name="adj2" fmla="val -1009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e Legende 6"/>
          <p:cNvSpPr/>
          <p:nvPr/>
        </p:nvSpPr>
        <p:spPr>
          <a:xfrm>
            <a:off x="7090780" y="3031303"/>
            <a:ext cx="3679440" cy="886823"/>
          </a:xfrm>
          <a:prstGeom prst="wedgeEllipseCallout">
            <a:avLst>
              <a:gd name="adj1" fmla="val -56736"/>
              <a:gd name="adj2" fmla="val -68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e Legende 8"/>
          <p:cNvSpPr/>
          <p:nvPr/>
        </p:nvSpPr>
        <p:spPr>
          <a:xfrm>
            <a:off x="1773415" y="3145479"/>
            <a:ext cx="3378448" cy="817573"/>
          </a:xfrm>
          <a:prstGeom prst="wedgeEllipseCallout">
            <a:avLst>
              <a:gd name="adj1" fmla="val 53433"/>
              <a:gd name="adj2" fmla="val -793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e Legende 10"/>
          <p:cNvSpPr/>
          <p:nvPr/>
        </p:nvSpPr>
        <p:spPr>
          <a:xfrm>
            <a:off x="2064368" y="4574439"/>
            <a:ext cx="3533543" cy="765600"/>
          </a:xfrm>
          <a:prstGeom prst="wedgeEllipseCallout">
            <a:avLst>
              <a:gd name="adj1" fmla="val 45151"/>
              <a:gd name="adj2" fmla="val -135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e Legende 11"/>
          <p:cNvSpPr/>
          <p:nvPr/>
        </p:nvSpPr>
        <p:spPr>
          <a:xfrm>
            <a:off x="2164453" y="1583875"/>
            <a:ext cx="2834267" cy="898602"/>
          </a:xfrm>
          <a:prstGeom prst="wedgeEllipseCallout">
            <a:avLst>
              <a:gd name="adj1" fmla="val 67692"/>
              <a:gd name="adj2" fmla="val 525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2811594" y="1714927"/>
            <a:ext cx="194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Name, Alter, </a:t>
            </a:r>
            <a:r>
              <a:rPr lang="de-DE" dirty="0" smtClean="0"/>
              <a:t>Ausbildungsberuf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2811594" y="4637572"/>
            <a:ext cx="2389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Wann hattest Du das letzte Mal Stress?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372813" y="1721802"/>
            <a:ext cx="2752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Woran lag es, dass Du dich gestresst gefühlt hast?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7440094" y="3114262"/>
            <a:ext cx="333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Was hast Du in dem Moment gegen den Stress übernommen?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7247134" y="4542860"/>
            <a:ext cx="324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Wie wirst Du Stress </a:t>
            </a:r>
          </a:p>
          <a:p>
            <a:r>
              <a:rPr lang="de-DE" dirty="0" smtClean="0"/>
              <a:t>wieder los?</a:t>
            </a:r>
            <a:endParaRPr lang="de-DE" dirty="0"/>
          </a:p>
        </p:txBody>
      </p:sp>
      <p:sp>
        <p:nvSpPr>
          <p:cNvPr id="18" name="Ovale Legende 17"/>
          <p:cNvSpPr/>
          <p:nvPr/>
        </p:nvSpPr>
        <p:spPr>
          <a:xfrm>
            <a:off x="7247134" y="1583875"/>
            <a:ext cx="2834267" cy="898602"/>
          </a:xfrm>
          <a:prstGeom prst="wedgeEllipseCallout">
            <a:avLst>
              <a:gd name="adj1" fmla="val -75915"/>
              <a:gd name="adj2" fmla="val 525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2254238" y="3271796"/>
            <a:ext cx="2701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Was sollte man ein Mal im Leben gemacht haben?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CF16-A53A-470F-B206-77D4399334D5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597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653230"/>
            <a:ext cx="9144000" cy="2387600"/>
          </a:xfrm>
        </p:spPr>
        <p:txBody>
          <a:bodyPr>
            <a:norm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Das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Spaghetti-Spiel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31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4855" y="2024844"/>
            <a:ext cx="11286715" cy="459051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u="sng" dirty="0" smtClean="0"/>
              <a:t>Aufgabe</a:t>
            </a:r>
            <a:r>
              <a:rPr lang="de-DE" dirty="0" smtClean="0"/>
              <a:t>: Baut einen Turm aus dem verfügbaren Material, der mindestens 30 cm hoch ist und einen </a:t>
            </a:r>
            <a:r>
              <a:rPr lang="de-DE" dirty="0" err="1" smtClean="0"/>
              <a:t>Marshmallow</a:t>
            </a:r>
            <a:r>
              <a:rPr lang="de-DE" dirty="0" smtClean="0"/>
              <a:t> trägt.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u="sng" dirty="0" smtClean="0"/>
              <a:t>Gewinner: </a:t>
            </a:r>
            <a:r>
              <a:rPr lang="de-DE" dirty="0" smtClean="0"/>
              <a:t>Der höchste </a:t>
            </a:r>
            <a:r>
              <a:rPr lang="de-DE" dirty="0" err="1" smtClean="0"/>
              <a:t>Marshmallow</a:t>
            </a:r>
            <a:r>
              <a:rPr lang="de-DE" dirty="0" smtClean="0"/>
              <a:t> gewinnt.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u="sng" dirty="0" smtClean="0"/>
              <a:t>Material: </a:t>
            </a:r>
          </a:p>
          <a:p>
            <a:pPr marL="0" indent="0" algn="ctr">
              <a:buNone/>
            </a:pPr>
            <a:r>
              <a:rPr lang="de-DE" dirty="0" smtClean="0"/>
              <a:t>20 ungekochte Spaghetti</a:t>
            </a:r>
          </a:p>
          <a:p>
            <a:pPr marL="0" indent="0" algn="ctr">
              <a:buNone/>
            </a:pPr>
            <a:r>
              <a:rPr lang="de-DE" dirty="0" smtClean="0"/>
              <a:t>1 Streifen Klebeband</a:t>
            </a:r>
          </a:p>
          <a:p>
            <a:pPr marL="0" indent="0" algn="ctr">
              <a:buNone/>
            </a:pPr>
            <a:r>
              <a:rPr lang="de-DE" dirty="0" smtClean="0"/>
              <a:t>Bindfaden</a:t>
            </a:r>
          </a:p>
          <a:p>
            <a:pPr marL="0" indent="0" algn="ctr">
              <a:buNone/>
            </a:pPr>
            <a:r>
              <a:rPr lang="de-DE" dirty="0" err="1" smtClean="0"/>
              <a:t>Marshmallow</a:t>
            </a: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hilfreiche Unterlagen</a:t>
            </a:r>
          </a:p>
          <a:p>
            <a:pPr marL="0" indent="0" algn="ctr">
              <a:buNone/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9650" y="566682"/>
            <a:ext cx="10972800" cy="676275"/>
          </a:xfrm>
        </p:spPr>
        <p:txBody>
          <a:bodyPr>
            <a:normAutofit fontScale="90000"/>
          </a:bodyPr>
          <a:lstStyle/>
          <a:p>
            <a:pPr algn="ctr"/>
            <a:r>
              <a:rPr lang="de-DE" sz="6000" dirty="0">
                <a:solidFill>
                  <a:schemeClr val="accent1">
                    <a:lumMod val="50000"/>
                  </a:schemeClr>
                </a:solidFill>
              </a:rPr>
              <a:t>Der Spaghetti-Turm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162367" y="5658478"/>
            <a:ext cx="24443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700" dirty="0"/>
              <a:t>  8 Minuten</a:t>
            </a:r>
          </a:p>
        </p:txBody>
      </p:sp>
      <p:pic>
        <p:nvPicPr>
          <p:cNvPr id="1026" name="Picture 2" descr="Stopwatch Icons | Free 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3821000"/>
            <a:ext cx="1703622" cy="170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36" y="4152876"/>
            <a:ext cx="1747976" cy="174797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4CF16-A53A-470F-B206-77D4399334D5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16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364" y="404664"/>
            <a:ext cx="11287125" cy="702469"/>
          </a:xfrm>
        </p:spPr>
        <p:txBody>
          <a:bodyPr>
            <a:normAutofit fontScale="90000"/>
          </a:bodyPr>
          <a:lstStyle/>
          <a:p>
            <a:r>
              <a:rPr lang="de-DE" sz="4500" dirty="0">
                <a:solidFill>
                  <a:schemeClr val="accent1">
                    <a:lumMod val="50000"/>
                  </a:schemeClr>
                </a:solidFill>
              </a:rPr>
              <a:t>Die Regeln</a:t>
            </a:r>
            <a:endParaRPr lang="de-DE" sz="45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1454" y="1808820"/>
            <a:ext cx="9505056" cy="4154928"/>
          </a:xfrm>
        </p:spPr>
        <p:txBody>
          <a:bodyPr/>
          <a:lstStyle/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Die Spaghetti dürfen nicht am Tisch befestigt werden.</a:t>
            </a:r>
          </a:p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Zusätzliches Baumaterial ist verboten.</a:t>
            </a:r>
          </a:p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Nach Ablauf der Zeit darf der Turm nicht mehr berührt werden.</a:t>
            </a:r>
          </a:p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Die schriftlichen Hinweise dürfen nicht als Baumaterial verwendet werden.</a:t>
            </a:r>
          </a:p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Spionage verboten.</a:t>
            </a:r>
          </a:p>
          <a:p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Verlassen des Arbeitsplatzes verboten</a:t>
            </a:r>
          </a:p>
          <a:p>
            <a:r>
              <a:rPr lang="de-DE" sz="2700" dirty="0" err="1">
                <a:latin typeface="Calibri" panose="020F0502020204030204" pitchFamily="34" charset="0"/>
                <a:cs typeface="Calibri" panose="020F0502020204030204" pitchFamily="34" charset="0"/>
              </a:rPr>
              <a:t>Marshmallow</a:t>
            </a:r>
            <a:r>
              <a:rPr lang="de-DE" sz="2700" dirty="0">
                <a:latin typeface="Calibri" panose="020F0502020204030204" pitchFamily="34" charset="0"/>
                <a:cs typeface="Calibri" panose="020F0502020204030204" pitchFamily="34" charset="0"/>
              </a:rPr>
              <a:t> verkleinern verboten.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259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9640" y="1653230"/>
            <a:ext cx="11052719" cy="2387600"/>
          </a:xfrm>
        </p:spPr>
        <p:txBody>
          <a:bodyPr>
            <a:noAutofit/>
          </a:bodyPr>
          <a:lstStyle/>
          <a:p>
            <a:r>
              <a:rPr lang="de-DE" dirty="0">
                <a:latin typeface="+mn-lt"/>
                <a:cs typeface="Calibri Light" panose="020F0302020204030204" pitchFamily="34" charset="0"/>
              </a:rPr>
              <a:t/>
            </a:r>
            <a:br>
              <a:rPr lang="de-DE" dirty="0">
                <a:latin typeface="+mn-lt"/>
                <a:cs typeface="Calibri Light" panose="020F0302020204030204" pitchFamily="34" charset="0"/>
              </a:rPr>
            </a:br>
            <a:r>
              <a:rPr lang="de-DE" dirty="0">
                <a:latin typeface="+mn-lt"/>
                <a:cs typeface="Calibri Light" panose="020F0302020204030204" pitchFamily="34" charset="0"/>
              </a:rPr>
              <a:t/>
            </a:r>
            <a:br>
              <a:rPr lang="de-DE" dirty="0">
                <a:latin typeface="+mn-lt"/>
                <a:cs typeface="Calibri Light" panose="020F0302020204030204" pitchFamily="34" charset="0"/>
              </a:rPr>
            </a:br>
            <a:r>
              <a:rPr lang="de-DE" dirty="0">
                <a:latin typeface="+mn-lt"/>
                <a:cs typeface="Calibri Light" panose="020F0302020204030204" pitchFamily="34" charset="0"/>
              </a:rPr>
              <a:t>Pause</a:t>
            </a: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82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5742" y="1484784"/>
            <a:ext cx="10740516" cy="2554044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+mn-lt"/>
                <a:cs typeface="Calibri" panose="020F0502020204030204" pitchFamily="34" charset="0"/>
              </a:rPr>
              <a:t>Wie wirkt Arbeit auf Gesundheit?</a:t>
            </a:r>
            <a:endParaRPr lang="de-DE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983673" y="2316163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983673" y="4926755"/>
            <a:ext cx="10224655" cy="0"/>
          </a:xfrm>
          <a:prstGeom prst="line">
            <a:avLst/>
          </a:prstGeom>
          <a:ln w="28575">
            <a:solidFill>
              <a:srgbClr val="008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1964-8B01-4C92-98ED-EFD79F6C62A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28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Microsoft Office PowerPoint</Application>
  <PresentationFormat>Breitbild</PresentationFormat>
  <Paragraphs>199</Paragraphs>
  <Slides>23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Arial</vt:lpstr>
      <vt:lpstr>Arial Hebrew Scholar</vt:lpstr>
      <vt:lpstr>Calibri</vt:lpstr>
      <vt:lpstr>Calibri Light</vt:lpstr>
      <vt:lpstr>Wingdings</vt:lpstr>
      <vt:lpstr>Wingdings 3</vt:lpstr>
      <vt:lpstr>ヒラギノ角ゴ ProN W3</vt:lpstr>
      <vt:lpstr>Office</vt:lpstr>
      <vt:lpstr>Willkommen  zum Tagesworkshop für Auszubildende </vt:lpstr>
      <vt:lpstr>Vorstellungsrunde</vt:lpstr>
      <vt:lpstr>Vorstellung </vt:lpstr>
      <vt:lpstr>Interviewfragen</vt:lpstr>
      <vt:lpstr>Das Spaghetti-Spiel</vt:lpstr>
      <vt:lpstr>Der Spaghetti-Turm</vt:lpstr>
      <vt:lpstr>Die Regeln</vt:lpstr>
      <vt:lpstr>  Pause</vt:lpstr>
      <vt:lpstr>Wie wirkt Arbeit auf Gesundheit?</vt:lpstr>
      <vt:lpstr>Gedankenexperiment: Negativer Stress oder positive Herausforderung?</vt:lpstr>
      <vt:lpstr>Die Stressreaktion</vt:lpstr>
      <vt:lpstr>Stressreaktionen (nach Kaluza, 1996) </vt:lpstr>
      <vt:lpstr>Die Stressreaktion</vt:lpstr>
      <vt:lpstr>Psychische Belastungen in der Arbeit</vt:lpstr>
      <vt:lpstr>Ressourcen in der Arbeit</vt:lpstr>
      <vt:lpstr>Zusammenfassung:  der Zusammenhang von Arbeit und Gesundheit </vt:lpstr>
      <vt:lpstr>Interview mit Niko</vt:lpstr>
      <vt:lpstr>Aufbau des Interviews</vt:lpstr>
      <vt:lpstr>  Pause</vt:lpstr>
      <vt:lpstr>Handlungsoptionen: Verhaltens- und Verhältnisprävention</vt:lpstr>
      <vt:lpstr>Prävention</vt:lpstr>
      <vt:lpstr>Akteure und Verantwortlichkeiten</vt:lpstr>
      <vt:lpstr>Der eigene Akku</vt:lpstr>
    </vt:vector>
  </TitlesOfParts>
  <Company>Europa-Universitaet Flensburg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zum Workshop</dc:title>
  <dc:creator>Usta, Nergihan</dc:creator>
  <cp:lastModifiedBy>cfenzl</cp:lastModifiedBy>
  <cp:revision>55</cp:revision>
  <cp:lastPrinted>2019-09-03T09:57:34Z</cp:lastPrinted>
  <dcterms:created xsi:type="dcterms:W3CDTF">2019-03-27T14:10:54Z</dcterms:created>
  <dcterms:modified xsi:type="dcterms:W3CDTF">2019-09-03T14:18:20Z</dcterms:modified>
</cp:coreProperties>
</file>